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7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8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7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29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9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8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1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8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6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6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6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3F15B-C54B-4A2C-8F83-1D3258E6C92C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99DF7-AC15-4494-B23D-9E4E11D4D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52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2537792"/>
          </a:xfrm>
        </p:spPr>
        <p:txBody>
          <a:bodyPr>
            <a:noAutofit/>
          </a:bodyPr>
          <a:lstStyle/>
          <a:p>
            <a:r>
              <a:rPr lang="en-GB" sz="138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Sikhism</a:t>
            </a:r>
            <a:endParaRPr lang="en-GB" sz="138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52936"/>
            <a:ext cx="2448272" cy="321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0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err="1" smtClean="0">
                <a:solidFill>
                  <a:srgbClr val="FF3300"/>
                </a:solidFill>
                <a:latin typeface="Lucida Calligraphy" panose="03010101010101010101" pitchFamily="66" charset="0"/>
              </a:rPr>
              <a:t>Khanda</a:t>
            </a:r>
            <a:endParaRPr lang="en-GB" sz="66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b="1" dirty="0"/>
              <a:t>symbol</a:t>
            </a:r>
            <a:r>
              <a:rPr lang="en-GB" dirty="0"/>
              <a:t> or emblem of </a:t>
            </a:r>
            <a:r>
              <a:rPr lang="en-GB" b="1" dirty="0"/>
              <a:t>Sikhism</a:t>
            </a:r>
            <a:r>
              <a:rPr lang="en-GB" dirty="0"/>
              <a:t> is known as the </a:t>
            </a:r>
            <a:r>
              <a:rPr lang="en-GB" b="1" dirty="0" err="1">
                <a:solidFill>
                  <a:srgbClr val="FF3300"/>
                </a:solidFill>
              </a:rPr>
              <a:t>Khanda</a:t>
            </a:r>
            <a:r>
              <a:rPr lang="en-GB" dirty="0"/>
              <a:t>. It is made up of: The </a:t>
            </a:r>
            <a:r>
              <a:rPr lang="en-GB" b="1" dirty="0" err="1"/>
              <a:t>Khanda</a:t>
            </a:r>
            <a:r>
              <a:rPr lang="en-GB" dirty="0"/>
              <a:t> - a double edged sword. This represents the belief in one God. </a:t>
            </a:r>
            <a:r>
              <a:rPr lang="en-GB" dirty="0">
                <a:solidFill>
                  <a:srgbClr val="FF3300"/>
                </a:solidFill>
              </a:rPr>
              <a:t>The </a:t>
            </a:r>
            <a:r>
              <a:rPr lang="en-GB" dirty="0" err="1">
                <a:solidFill>
                  <a:srgbClr val="FF3300"/>
                </a:solidFill>
              </a:rPr>
              <a:t>Chakkar</a:t>
            </a:r>
            <a:r>
              <a:rPr lang="en-GB" dirty="0"/>
              <a:t>, like the Kara it is a circle representing God without beginning or end and reminding </a:t>
            </a:r>
            <a:r>
              <a:rPr lang="en-GB" b="1" dirty="0"/>
              <a:t>Sikhs</a:t>
            </a:r>
            <a:r>
              <a:rPr lang="en-GB" dirty="0"/>
              <a:t> to remain within the rule of God.</a:t>
            </a:r>
          </a:p>
        </p:txBody>
      </p:sp>
    </p:spTree>
    <p:extLst>
      <p:ext uri="{BB962C8B-B14F-4D97-AF65-F5344CB8AC3E}">
        <p14:creationId xmlns:p14="http://schemas.microsoft.com/office/powerpoint/2010/main" val="209703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err="1" smtClean="0">
                <a:solidFill>
                  <a:srgbClr val="FF3300"/>
                </a:solidFill>
                <a:latin typeface="Lucida Calligraphy" panose="03010101010101010101" pitchFamily="66" charset="0"/>
              </a:rPr>
              <a:t>Gurdwara</a:t>
            </a:r>
            <a:endParaRPr lang="en-GB" sz="88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Everyone sits crossed-legged on the floor of the </a:t>
            </a:r>
            <a:r>
              <a:rPr lang="en-GB" sz="2800" dirty="0" err="1" smtClean="0"/>
              <a:t>Gurdwara</a:t>
            </a:r>
            <a:r>
              <a:rPr lang="en-GB" sz="2800" dirty="0" smtClean="0"/>
              <a:t>. This is to show that everyone is equal.</a:t>
            </a:r>
          </a:p>
          <a:p>
            <a:r>
              <a:rPr lang="en-GB" sz="2800" dirty="0" smtClean="0"/>
              <a:t>Sikhs take their shoes off and wash their hands and feet before the enter.</a:t>
            </a:r>
          </a:p>
          <a:p>
            <a:r>
              <a:rPr lang="en-GB" sz="2800" dirty="0" smtClean="0"/>
              <a:t>At the end of the service everyone is invited to </a:t>
            </a:r>
            <a:r>
              <a:rPr lang="en-GB" sz="2800" dirty="0" err="1" smtClean="0"/>
              <a:t>Langar</a:t>
            </a:r>
            <a:r>
              <a:rPr lang="en-GB" sz="2800" dirty="0" smtClean="0"/>
              <a:t> hall to share a meal.</a:t>
            </a:r>
          </a:p>
          <a:p>
            <a:r>
              <a:rPr lang="en-GB" sz="2800" dirty="0" smtClean="0"/>
              <a:t>People from any religion  or no religion can join in the service and share the meal.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292" y="4990670"/>
            <a:ext cx="2009356" cy="151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Guru </a:t>
            </a:r>
            <a:r>
              <a:rPr lang="en-GB" sz="5400" dirty="0" err="1" smtClean="0">
                <a:solidFill>
                  <a:srgbClr val="FF3300"/>
                </a:solidFill>
                <a:latin typeface="Lucida Calligraphy" panose="03010101010101010101" pitchFamily="66" charset="0"/>
              </a:rPr>
              <a:t>Granth</a:t>
            </a:r>
            <a:r>
              <a:rPr lang="en-GB" sz="54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 Sahib</a:t>
            </a:r>
            <a:endParaRPr lang="en-GB" sz="54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132856"/>
            <a:ext cx="4176464" cy="3048978"/>
          </a:xfrm>
        </p:spPr>
      </p:pic>
    </p:spTree>
    <p:extLst>
      <p:ext uri="{BB962C8B-B14F-4D97-AF65-F5344CB8AC3E}">
        <p14:creationId xmlns:p14="http://schemas.microsoft.com/office/powerpoint/2010/main" val="52342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Guru </a:t>
            </a:r>
            <a:r>
              <a:rPr lang="en-GB" sz="6000" dirty="0" err="1" smtClean="0">
                <a:solidFill>
                  <a:srgbClr val="FF3300"/>
                </a:solidFill>
                <a:latin typeface="Lucida Calligraphy" panose="03010101010101010101" pitchFamily="66" charset="0"/>
              </a:rPr>
              <a:t>Granth</a:t>
            </a:r>
            <a:r>
              <a:rPr lang="en-GB" sz="60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 Sahib</a:t>
            </a:r>
            <a:endParaRPr lang="en-GB" sz="60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Guru </a:t>
            </a:r>
            <a:r>
              <a:rPr lang="en-GB" sz="2400" dirty="0" err="1" smtClean="0"/>
              <a:t>Granth</a:t>
            </a:r>
            <a:r>
              <a:rPr lang="en-GB" sz="2400" dirty="0" smtClean="0"/>
              <a:t> Sahib contains hymns and teachings written by the Gurus and other holy men.</a:t>
            </a:r>
          </a:p>
          <a:p>
            <a:r>
              <a:rPr lang="en-GB" sz="2400" dirty="0" smtClean="0"/>
              <a:t>It is kept on a raised place called a </a:t>
            </a:r>
            <a:r>
              <a:rPr lang="en-GB" sz="2400" dirty="0" smtClean="0">
                <a:solidFill>
                  <a:srgbClr val="FF3300"/>
                </a:solidFill>
              </a:rPr>
              <a:t>Manji </a:t>
            </a:r>
            <a:r>
              <a:rPr lang="en-GB" sz="2400" dirty="0" smtClean="0"/>
              <a:t>. It is kept there so that everyone can see and read it.</a:t>
            </a:r>
          </a:p>
          <a:p>
            <a:r>
              <a:rPr lang="en-GB" sz="2400" dirty="0" smtClean="0"/>
              <a:t>When it is not in use it may be covered by a cloth called </a:t>
            </a:r>
            <a:r>
              <a:rPr lang="en-GB" sz="2400" dirty="0" err="1" smtClean="0">
                <a:solidFill>
                  <a:srgbClr val="FF3300"/>
                </a:solidFill>
              </a:rPr>
              <a:t>rumalla</a:t>
            </a:r>
            <a:r>
              <a:rPr lang="en-GB" sz="2400" dirty="0" smtClean="0"/>
              <a:t>.</a:t>
            </a:r>
          </a:p>
          <a:p>
            <a:r>
              <a:rPr lang="en-GB" dirty="0" smtClean="0"/>
              <a:t>A fan called a </a:t>
            </a:r>
            <a:r>
              <a:rPr lang="en-GB" dirty="0" err="1" smtClean="0">
                <a:solidFill>
                  <a:srgbClr val="FF3300"/>
                </a:solidFill>
              </a:rPr>
              <a:t>chor</a:t>
            </a:r>
            <a:r>
              <a:rPr lang="en-GB" dirty="0" smtClean="0">
                <a:solidFill>
                  <a:srgbClr val="FF3300"/>
                </a:solidFill>
              </a:rPr>
              <a:t> </a:t>
            </a:r>
            <a:r>
              <a:rPr lang="en-GB" dirty="0" smtClean="0"/>
              <a:t>is waved over the Guru </a:t>
            </a:r>
            <a:r>
              <a:rPr lang="en-GB" dirty="0" err="1" smtClean="0"/>
              <a:t>Granth</a:t>
            </a:r>
            <a:r>
              <a:rPr lang="en-GB" dirty="0" smtClean="0"/>
              <a:t> Sahib as a sign of respect.</a:t>
            </a:r>
            <a:endParaRPr lang="en-GB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2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The Five Ks</a:t>
            </a:r>
            <a:endParaRPr lang="en-GB" sz="66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Sikhs wear five symbols of their faith these are called </a:t>
            </a:r>
            <a:r>
              <a:rPr lang="en-GB" sz="2800" dirty="0" smtClean="0">
                <a:solidFill>
                  <a:srgbClr val="FF3300"/>
                </a:solidFill>
              </a:rPr>
              <a:t>The Five Ks</a:t>
            </a:r>
            <a:r>
              <a:rPr lang="en-GB" sz="2800" dirty="0" smtClean="0"/>
              <a:t>.</a:t>
            </a:r>
          </a:p>
          <a:p>
            <a:r>
              <a:rPr lang="en-GB" sz="2800" dirty="0" smtClean="0">
                <a:solidFill>
                  <a:srgbClr val="FF3300"/>
                </a:solidFill>
              </a:rPr>
              <a:t>Kesh</a:t>
            </a:r>
            <a:r>
              <a:rPr lang="en-GB" sz="2800" dirty="0" smtClean="0"/>
              <a:t> is the word for long uncut hair and beard.</a:t>
            </a:r>
          </a:p>
          <a:p>
            <a:r>
              <a:rPr lang="en-GB" sz="2800" dirty="0" smtClean="0"/>
              <a:t>Sikhs comb their hair with a </a:t>
            </a:r>
            <a:r>
              <a:rPr lang="en-GB" sz="2800" dirty="0" err="1" smtClean="0">
                <a:solidFill>
                  <a:srgbClr val="FF3300"/>
                </a:solidFill>
              </a:rPr>
              <a:t>Kangha</a:t>
            </a:r>
            <a:r>
              <a:rPr lang="en-GB" sz="2800" dirty="0" smtClean="0"/>
              <a:t>. </a:t>
            </a:r>
          </a:p>
          <a:p>
            <a:r>
              <a:rPr lang="en-GB" sz="2800" dirty="0" smtClean="0"/>
              <a:t>They also wear special cotton shorts called </a:t>
            </a:r>
            <a:r>
              <a:rPr lang="en-GB" sz="2800" dirty="0" err="1" smtClean="0">
                <a:solidFill>
                  <a:srgbClr val="FF3300"/>
                </a:solidFill>
              </a:rPr>
              <a:t>Kacha</a:t>
            </a:r>
            <a:r>
              <a:rPr lang="en-GB" sz="2800" dirty="0" smtClean="0"/>
              <a:t>.</a:t>
            </a:r>
          </a:p>
          <a:p>
            <a:r>
              <a:rPr lang="en-GB" sz="2800" dirty="0" err="1" smtClean="0">
                <a:solidFill>
                  <a:srgbClr val="FF3300"/>
                </a:solidFill>
              </a:rPr>
              <a:t>Kirpan</a:t>
            </a:r>
            <a:r>
              <a:rPr lang="en-GB" sz="2800" dirty="0" smtClean="0">
                <a:solidFill>
                  <a:srgbClr val="FF3300"/>
                </a:solidFill>
              </a:rPr>
              <a:t> </a:t>
            </a:r>
            <a:r>
              <a:rPr lang="en-GB" sz="2800" dirty="0" smtClean="0"/>
              <a:t>is a short sword the is the symbol </a:t>
            </a:r>
            <a:r>
              <a:rPr lang="en-GB" sz="2800" smtClean="0"/>
              <a:t>of their </a:t>
            </a:r>
            <a:r>
              <a:rPr lang="en-GB" sz="2800" dirty="0" smtClean="0"/>
              <a:t>fight against evil.</a:t>
            </a:r>
          </a:p>
          <a:p>
            <a:r>
              <a:rPr lang="en-GB" sz="2800" dirty="0" smtClean="0"/>
              <a:t>The </a:t>
            </a:r>
            <a:r>
              <a:rPr lang="en-GB" sz="2800" dirty="0" smtClean="0">
                <a:solidFill>
                  <a:srgbClr val="FF3300"/>
                </a:solidFill>
              </a:rPr>
              <a:t>Kara  </a:t>
            </a:r>
            <a:r>
              <a:rPr lang="en-GB" sz="2800" dirty="0" smtClean="0"/>
              <a:t>is a steel bangle that they wear all the time.</a:t>
            </a:r>
          </a:p>
          <a:p>
            <a:endParaRPr lang="en-GB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03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The Five Ks</a:t>
            </a:r>
            <a:endParaRPr lang="en-GB" sz="72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89" y="1916832"/>
            <a:ext cx="7445053" cy="3888432"/>
          </a:xfrm>
        </p:spPr>
      </p:pic>
    </p:spTree>
    <p:extLst>
      <p:ext uri="{BB962C8B-B14F-4D97-AF65-F5344CB8AC3E}">
        <p14:creationId xmlns:p14="http://schemas.microsoft.com/office/powerpoint/2010/main" val="44692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3300"/>
                </a:solidFill>
                <a:latin typeface="Lucida Calligraphy" panose="03010101010101010101" pitchFamily="66" charset="0"/>
              </a:rPr>
              <a:t>Special festivals</a:t>
            </a:r>
            <a:endParaRPr lang="en-GB" sz="7200" dirty="0">
              <a:solidFill>
                <a:srgbClr val="FF33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of the most important festivals is </a:t>
            </a:r>
            <a:r>
              <a:rPr lang="en-GB" dirty="0" smtClean="0">
                <a:solidFill>
                  <a:srgbClr val="FF3300"/>
                </a:solidFill>
              </a:rPr>
              <a:t>Baisakhi </a:t>
            </a:r>
            <a:endParaRPr lang="en-GB" dirty="0" smtClean="0"/>
          </a:p>
          <a:p>
            <a:r>
              <a:rPr lang="en-GB" dirty="0" smtClean="0"/>
              <a:t>On this day Sikhs remember </a:t>
            </a:r>
            <a:r>
              <a:rPr lang="en-GB" dirty="0" err="1" smtClean="0">
                <a:solidFill>
                  <a:srgbClr val="FF3300"/>
                </a:solidFill>
              </a:rPr>
              <a:t>Khalsa</a:t>
            </a:r>
            <a:r>
              <a:rPr lang="en-GB" dirty="0" smtClean="0"/>
              <a:t> was created and the Sikhs were given the </a:t>
            </a:r>
            <a:r>
              <a:rPr lang="en-GB" dirty="0" smtClean="0">
                <a:solidFill>
                  <a:srgbClr val="FF3300"/>
                </a:solidFill>
              </a:rPr>
              <a:t>Five Ks.</a:t>
            </a:r>
          </a:p>
          <a:p>
            <a:r>
              <a:rPr lang="en-GB" dirty="0" smtClean="0"/>
              <a:t>Sikhs also celebrate </a:t>
            </a:r>
            <a:r>
              <a:rPr lang="en-GB" dirty="0" smtClean="0">
                <a:solidFill>
                  <a:srgbClr val="FF3300"/>
                </a:solidFill>
              </a:rPr>
              <a:t>Diwali. </a:t>
            </a:r>
            <a:r>
              <a:rPr lang="en-GB" dirty="0" smtClean="0"/>
              <a:t>Lamps are lit outside the </a:t>
            </a:r>
            <a:r>
              <a:rPr lang="en-GB" dirty="0" err="1" smtClean="0"/>
              <a:t>Gurdwaras</a:t>
            </a:r>
            <a:r>
              <a:rPr lang="en-GB" dirty="0" smtClean="0"/>
              <a:t> .</a:t>
            </a:r>
          </a:p>
          <a:p>
            <a:r>
              <a:rPr lang="en-GB" dirty="0" err="1" smtClean="0">
                <a:solidFill>
                  <a:srgbClr val="FF3300"/>
                </a:solidFill>
              </a:rPr>
              <a:t>Hola</a:t>
            </a:r>
            <a:r>
              <a:rPr lang="en-GB" dirty="0" smtClean="0">
                <a:solidFill>
                  <a:srgbClr val="FF3300"/>
                </a:solidFill>
              </a:rPr>
              <a:t> Mahalla </a:t>
            </a:r>
            <a:r>
              <a:rPr lang="en-GB" dirty="0" smtClean="0"/>
              <a:t>is a festival when Sikhs show off their fighting skills, there is a parade and mock battles.</a:t>
            </a:r>
            <a:endParaRPr lang="en-GB" dirty="0" smtClean="0">
              <a:solidFill>
                <a:srgbClr val="FF33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33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348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Sikhism</vt:lpstr>
      <vt:lpstr>Khanda</vt:lpstr>
      <vt:lpstr>Gurdwara</vt:lpstr>
      <vt:lpstr>Guru Granth Sahib</vt:lpstr>
      <vt:lpstr>Guru Granth Sahib</vt:lpstr>
      <vt:lpstr>The Five Ks</vt:lpstr>
      <vt:lpstr>The Five Ks</vt:lpstr>
      <vt:lpstr>Special festivals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</dc:title>
  <dc:creator>Mandy Davison</dc:creator>
  <cp:lastModifiedBy>Mr Johnston</cp:lastModifiedBy>
  <cp:revision>20</cp:revision>
  <cp:lastPrinted>2016-04-25T08:02:24Z</cp:lastPrinted>
  <dcterms:created xsi:type="dcterms:W3CDTF">2016-04-23T18:50:46Z</dcterms:created>
  <dcterms:modified xsi:type="dcterms:W3CDTF">2016-05-15T08:48:34Z</dcterms:modified>
</cp:coreProperties>
</file>