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7" r:id="rId11"/>
    <p:sldId id="264" r:id="rId12"/>
    <p:sldId id="265" r:id="rId13"/>
    <p:sldId id="269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34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2F37E-048A-4EEC-86D3-E832C4A2F25D}" type="datetimeFigureOut">
              <a:rPr lang="en-GB" smtClean="0"/>
              <a:t>15/05/2016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B6527-9FD3-47F1-933E-2493E59A0C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8796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2F37E-048A-4EEC-86D3-E832C4A2F25D}" type="datetimeFigureOut">
              <a:rPr lang="en-GB" smtClean="0"/>
              <a:t>15/05/2016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B6527-9FD3-47F1-933E-2493E59A0C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9239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2F37E-048A-4EEC-86D3-E832C4A2F25D}" type="datetimeFigureOut">
              <a:rPr lang="en-GB" smtClean="0"/>
              <a:t>15/05/2016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B6527-9FD3-47F1-933E-2493E59A0C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2630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2F37E-048A-4EEC-86D3-E832C4A2F25D}" type="datetimeFigureOut">
              <a:rPr lang="en-GB" smtClean="0"/>
              <a:t>15/05/2016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B6527-9FD3-47F1-933E-2493E59A0C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2158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2F37E-048A-4EEC-86D3-E832C4A2F25D}" type="datetimeFigureOut">
              <a:rPr lang="en-GB" smtClean="0"/>
              <a:t>15/05/2016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B6527-9FD3-47F1-933E-2493E59A0C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8341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2F37E-048A-4EEC-86D3-E832C4A2F25D}" type="datetimeFigureOut">
              <a:rPr lang="en-GB" smtClean="0"/>
              <a:t>15/05/2016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B6527-9FD3-47F1-933E-2493E59A0C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6974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2F37E-048A-4EEC-86D3-E832C4A2F25D}" type="datetimeFigureOut">
              <a:rPr lang="en-GB" smtClean="0"/>
              <a:t>15/05/2016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B6527-9FD3-47F1-933E-2493E59A0C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9321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2F37E-048A-4EEC-86D3-E832C4A2F25D}" type="datetimeFigureOut">
              <a:rPr lang="en-GB" smtClean="0"/>
              <a:t>15/05/2016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B6527-9FD3-47F1-933E-2493E59A0C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8361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2F37E-048A-4EEC-86D3-E832C4A2F25D}" type="datetimeFigureOut">
              <a:rPr lang="en-GB" smtClean="0"/>
              <a:t>15/05/2016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B6527-9FD3-47F1-933E-2493E59A0C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8943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2F37E-048A-4EEC-86D3-E832C4A2F25D}" type="datetimeFigureOut">
              <a:rPr lang="en-GB" smtClean="0"/>
              <a:t>15/05/2016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B6527-9FD3-47F1-933E-2493E59A0C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4842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2F37E-048A-4EEC-86D3-E832C4A2F25D}" type="datetimeFigureOut">
              <a:rPr lang="en-GB" smtClean="0"/>
              <a:t>15/05/2016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B6527-9FD3-47F1-933E-2493E59A0C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010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70C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72F37E-048A-4EEC-86D3-E832C4A2F25D}" type="datetimeFigureOut">
              <a:rPr lang="en-GB" smtClean="0"/>
              <a:t>15/05/2016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CB6527-9FD3-47F1-933E-2493E59A0C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1508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9600" dirty="0" smtClean="0">
                <a:latin typeface="Lucida Handwriting" panose="03010101010101010101" pitchFamily="66" charset="0"/>
              </a:rPr>
              <a:t>Judaism</a:t>
            </a:r>
            <a:endParaRPr lang="en-GB" sz="9600" dirty="0">
              <a:latin typeface="Lucida Handwriting" panose="03010101010101010101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836712"/>
            <a:ext cx="7560840" cy="5184576"/>
          </a:xfrm>
        </p:spPr>
        <p:txBody>
          <a:bodyPr>
            <a:normAutofit/>
          </a:bodyPr>
          <a:lstStyle/>
          <a:p>
            <a:r>
              <a:rPr lang="en-GB" sz="4800" dirty="0" smtClean="0">
                <a:solidFill>
                  <a:schemeClr val="tx2"/>
                </a:solidFill>
                <a:latin typeface="Lucida Handwriting" panose="03010101010101010101" pitchFamily="66" charset="0"/>
              </a:rPr>
              <a:t>Fact book all about </a:t>
            </a:r>
            <a:endParaRPr lang="en-GB" sz="4800" dirty="0">
              <a:solidFill>
                <a:schemeClr val="tx2"/>
              </a:solidFill>
              <a:latin typeface="Lucida Handwriting" panose="03010101010101010101" pitchFamily="66" charset="0"/>
            </a:endParaRPr>
          </a:p>
        </p:txBody>
      </p:sp>
      <p:pic>
        <p:nvPicPr>
          <p:cNvPr id="1026" name="Picture 2" descr="C:\Program Files (x86)\Microsoft Office\MEDIA\CAGCAT10\j0285926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8057" y="3861048"/>
            <a:ext cx="1827886" cy="1827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62258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>
                <a:solidFill>
                  <a:schemeClr val="tx2"/>
                </a:solidFill>
                <a:latin typeface="Lucida Handwriting" panose="03010101010101010101" pitchFamily="66" charset="0"/>
              </a:rPr>
              <a:t>Yad</a:t>
            </a:r>
            <a:endParaRPr lang="en-GB" dirty="0">
              <a:solidFill>
                <a:schemeClr val="tx2"/>
              </a:solidFill>
              <a:latin typeface="Lucida Handwriting" panose="03010101010101010101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>
                <a:solidFill>
                  <a:schemeClr val="tx2"/>
                </a:solidFill>
              </a:rPr>
              <a:t>Yad</a:t>
            </a:r>
            <a:r>
              <a:rPr lang="en-GB" dirty="0" smtClean="0">
                <a:solidFill>
                  <a:schemeClr val="tx2"/>
                </a:solidFill>
              </a:rPr>
              <a:t> is a pointer that looks like a hand and is used when reading the Torah</a:t>
            </a:r>
            <a:endParaRPr lang="en-GB" dirty="0">
              <a:solidFill>
                <a:schemeClr val="tx2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3284984"/>
            <a:ext cx="5040560" cy="2894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44980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000" dirty="0" smtClean="0">
                <a:solidFill>
                  <a:schemeClr val="tx2"/>
                </a:solidFill>
                <a:latin typeface="Lucida Handwriting" panose="03010101010101010101" pitchFamily="66" charset="0"/>
              </a:rPr>
              <a:t>Mezuzah</a:t>
            </a:r>
            <a:endParaRPr lang="en-GB" sz="6000" dirty="0">
              <a:solidFill>
                <a:schemeClr val="tx2"/>
              </a:solidFill>
              <a:latin typeface="Lucida Handwriting" panose="03010101010101010101" pitchFamily="66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4331" y="1600200"/>
            <a:ext cx="4755338" cy="4525963"/>
          </a:xfrm>
        </p:spPr>
      </p:pic>
    </p:spTree>
    <p:extLst>
      <p:ext uri="{BB962C8B-B14F-4D97-AF65-F5344CB8AC3E}">
        <p14:creationId xmlns:p14="http://schemas.microsoft.com/office/powerpoint/2010/main" val="17072923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000" dirty="0" smtClean="0">
                <a:latin typeface="Lucida Handwriting" panose="03010101010101010101" pitchFamily="66" charset="0"/>
              </a:rPr>
              <a:t>Mezuzah</a:t>
            </a:r>
            <a:endParaRPr lang="en-GB" sz="6000" dirty="0">
              <a:latin typeface="Lucida Handwriting" panose="03010101010101010101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2"/>
                </a:solidFill>
              </a:rPr>
              <a:t>Mezuzah means doorpost</a:t>
            </a:r>
          </a:p>
          <a:p>
            <a:r>
              <a:rPr lang="en-GB" dirty="0" smtClean="0">
                <a:solidFill>
                  <a:schemeClr val="tx2"/>
                </a:solidFill>
              </a:rPr>
              <a:t>A mezuzah is fixed to the right hand side of the front door in a Jewish home.</a:t>
            </a:r>
            <a:endParaRPr lang="en-GB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4272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600" dirty="0" smtClean="0">
                <a:latin typeface="Lucida Handwriting" panose="03010101010101010101" pitchFamily="66" charset="0"/>
              </a:rPr>
              <a:t>Menorah</a:t>
            </a:r>
            <a:endParaRPr lang="en-GB" sz="6600" dirty="0">
              <a:latin typeface="Lucida Handwriting" panose="03010101010101010101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2"/>
                </a:solidFill>
              </a:rPr>
              <a:t>The Menorah is a Jewish symbol</a:t>
            </a:r>
          </a:p>
          <a:p>
            <a:r>
              <a:rPr lang="en-GB" dirty="0" smtClean="0">
                <a:solidFill>
                  <a:schemeClr val="tx2"/>
                </a:solidFill>
              </a:rPr>
              <a:t>It is a candlestick that holds seven candles.</a:t>
            </a:r>
            <a:endParaRPr lang="en-GB" dirty="0">
              <a:solidFill>
                <a:schemeClr val="tx2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2996952"/>
            <a:ext cx="2592288" cy="3043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38886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2"/>
                </a:solidFill>
                <a:latin typeface="Lucida Handwriting" panose="03010101010101010101" pitchFamily="66" charset="0"/>
              </a:rPr>
              <a:t>Jewish Festivals</a:t>
            </a:r>
            <a:endParaRPr lang="en-GB" dirty="0">
              <a:solidFill>
                <a:schemeClr val="tx2"/>
              </a:solidFill>
              <a:latin typeface="Lucida Handwriting" panose="03010101010101010101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Pesach is the Jewish word for </a:t>
            </a:r>
            <a:r>
              <a:rPr lang="en-GB" dirty="0" smtClean="0"/>
              <a:t>Passover</a:t>
            </a:r>
            <a:endParaRPr lang="en-GB" dirty="0" smtClean="0"/>
          </a:p>
          <a:p>
            <a:r>
              <a:rPr lang="en-GB" dirty="0" smtClean="0"/>
              <a:t>Yom Kippur is the last day of the festival of </a:t>
            </a:r>
            <a:r>
              <a:rPr lang="en-GB" smtClean="0"/>
              <a:t>Rosh </a:t>
            </a:r>
            <a:r>
              <a:rPr lang="en-GB" smtClean="0"/>
              <a:t>Hashanah. </a:t>
            </a:r>
            <a:r>
              <a:rPr lang="en-GB" dirty="0" smtClean="0"/>
              <a:t>It is the holiest day of the year.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5703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mandy.davison\AppData\Local\Microsoft\Windows\Temporary Internet Files\Content.IE5\1G9XYN6P\Titlescroll-Judaism[1].gif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25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916832"/>
            <a:ext cx="6120680" cy="4248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dirty="0" smtClean="0">
                <a:solidFill>
                  <a:schemeClr val="tx2"/>
                </a:solidFill>
                <a:latin typeface="Lucida Handwriting" panose="03010101010101010101" pitchFamily="66" charset="0"/>
              </a:rPr>
              <a:t>The </a:t>
            </a:r>
            <a:r>
              <a:rPr lang="en-GB" sz="5400" dirty="0">
                <a:solidFill>
                  <a:schemeClr val="tx2"/>
                </a:solidFill>
                <a:latin typeface="Lucida Handwriting" panose="03010101010101010101" pitchFamily="66" charset="0"/>
              </a:rPr>
              <a:t>T</a:t>
            </a:r>
            <a:r>
              <a:rPr lang="en-GB" sz="5400" dirty="0" smtClean="0">
                <a:solidFill>
                  <a:schemeClr val="tx2"/>
                </a:solidFill>
                <a:latin typeface="Lucida Handwriting" panose="03010101010101010101" pitchFamily="66" charset="0"/>
              </a:rPr>
              <a:t>orah scroll</a:t>
            </a:r>
            <a:endParaRPr lang="en-GB" sz="5400" dirty="0">
              <a:solidFill>
                <a:schemeClr val="tx2"/>
              </a:solidFill>
              <a:latin typeface="Lucida Handwriting" panose="030101010101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9291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r>
              <a:rPr lang="en-GB" dirty="0" smtClean="0">
                <a:solidFill>
                  <a:schemeClr val="tx2"/>
                </a:solidFill>
              </a:rPr>
              <a:t>The holiest book for the Jews is the Hebrew bible. It contains the Torah( five books of Moses)</a:t>
            </a:r>
          </a:p>
          <a:p>
            <a:r>
              <a:rPr lang="en-GB" dirty="0" smtClean="0">
                <a:solidFill>
                  <a:schemeClr val="tx2"/>
                </a:solidFill>
              </a:rPr>
              <a:t>The words of the Torah are hand written on scrolls in Hebrew. This is the ancient language of the Jews.</a:t>
            </a:r>
          </a:p>
          <a:p>
            <a:r>
              <a:rPr lang="en-GB" dirty="0" smtClean="0">
                <a:solidFill>
                  <a:schemeClr val="tx2"/>
                </a:solidFill>
              </a:rPr>
              <a:t>When a copy of the </a:t>
            </a:r>
            <a:r>
              <a:rPr lang="en-GB" dirty="0">
                <a:solidFill>
                  <a:schemeClr val="tx2"/>
                </a:solidFill>
              </a:rPr>
              <a:t>T</a:t>
            </a:r>
            <a:r>
              <a:rPr lang="en-GB" dirty="0" smtClean="0">
                <a:solidFill>
                  <a:schemeClr val="tx2"/>
                </a:solidFill>
              </a:rPr>
              <a:t>orah becomes too old to read it is not thrown away it is buried as a mark of respect.</a:t>
            </a:r>
          </a:p>
          <a:p>
            <a:r>
              <a:rPr lang="en-GB" dirty="0" smtClean="0">
                <a:solidFill>
                  <a:schemeClr val="tx2"/>
                </a:solidFill>
              </a:rPr>
              <a:t>The Torah scrolls are kept in a special cupboard called the Ark.</a:t>
            </a:r>
          </a:p>
          <a:p>
            <a:endParaRPr lang="en-GB" dirty="0" smtClean="0">
              <a:solidFill>
                <a:schemeClr val="tx2"/>
              </a:solidFill>
            </a:endParaRPr>
          </a:p>
          <a:p>
            <a:endParaRPr lang="en-GB" dirty="0" smtClean="0">
              <a:solidFill>
                <a:schemeClr val="tx2"/>
              </a:solidFill>
            </a:endParaRPr>
          </a:p>
          <a:p>
            <a:endParaRPr lang="en-GB" dirty="0" smtClean="0">
              <a:solidFill>
                <a:schemeClr val="tx2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33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600" dirty="0" smtClean="0">
                <a:solidFill>
                  <a:schemeClr val="tx2"/>
                </a:solidFill>
                <a:latin typeface="Lucida Handwriting" panose="03010101010101010101" pitchFamily="66" charset="0"/>
              </a:rPr>
              <a:t>Synagogue</a:t>
            </a:r>
            <a:endParaRPr lang="en-GB" sz="6600" dirty="0">
              <a:solidFill>
                <a:schemeClr val="tx2"/>
              </a:solidFill>
              <a:latin typeface="Lucida Handwriting" panose="03010101010101010101" pitchFamily="66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1409" y="1600200"/>
            <a:ext cx="4441182" cy="4525963"/>
          </a:xfrm>
        </p:spPr>
      </p:pic>
    </p:spTree>
    <p:extLst>
      <p:ext uri="{BB962C8B-B14F-4D97-AF65-F5344CB8AC3E}">
        <p14:creationId xmlns:p14="http://schemas.microsoft.com/office/powerpoint/2010/main" val="16839541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600" dirty="0" smtClean="0">
                <a:solidFill>
                  <a:schemeClr val="tx2"/>
                </a:solidFill>
                <a:latin typeface="Lucida Handwriting" panose="03010101010101010101" pitchFamily="66" charset="0"/>
              </a:rPr>
              <a:t>Synagogue</a:t>
            </a:r>
            <a:endParaRPr lang="en-GB" sz="6600" dirty="0">
              <a:solidFill>
                <a:schemeClr val="tx2"/>
              </a:solidFill>
              <a:latin typeface="Lucida Handwriting" panose="03010101010101010101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>
                <a:solidFill>
                  <a:schemeClr val="tx2"/>
                </a:solidFill>
              </a:rPr>
              <a:t>A building which Jews meet to worship and study.</a:t>
            </a:r>
          </a:p>
          <a:p>
            <a:r>
              <a:rPr lang="en-GB" dirty="0" smtClean="0">
                <a:solidFill>
                  <a:schemeClr val="tx2"/>
                </a:solidFill>
              </a:rPr>
              <a:t>They wear prayer shawls called </a:t>
            </a:r>
            <a:r>
              <a:rPr lang="en-GB" dirty="0" err="1" smtClean="0">
                <a:solidFill>
                  <a:schemeClr val="tx2"/>
                </a:solidFill>
              </a:rPr>
              <a:t>Tallets</a:t>
            </a:r>
            <a:r>
              <a:rPr lang="en-GB" dirty="0" smtClean="0">
                <a:solidFill>
                  <a:schemeClr val="tx2"/>
                </a:solidFill>
              </a:rPr>
              <a:t> when praying.</a:t>
            </a:r>
          </a:p>
          <a:p>
            <a:r>
              <a:rPr lang="en-GB" dirty="0" smtClean="0">
                <a:solidFill>
                  <a:schemeClr val="tx2"/>
                </a:solidFill>
              </a:rPr>
              <a:t>They pray and sing songs </a:t>
            </a:r>
          </a:p>
          <a:p>
            <a:r>
              <a:rPr lang="en-GB" dirty="0" smtClean="0">
                <a:solidFill>
                  <a:schemeClr val="tx2"/>
                </a:solidFill>
              </a:rPr>
              <a:t>On </a:t>
            </a:r>
            <a:r>
              <a:rPr lang="en-GB" dirty="0" smtClean="0">
                <a:solidFill>
                  <a:schemeClr val="tx2"/>
                </a:solidFill>
              </a:rPr>
              <a:t>Shabbat </a:t>
            </a:r>
            <a:r>
              <a:rPr lang="en-GB" dirty="0" smtClean="0">
                <a:solidFill>
                  <a:schemeClr val="tx2"/>
                </a:solidFill>
              </a:rPr>
              <a:t>, The Torah is read in the synagogue.</a:t>
            </a:r>
          </a:p>
          <a:p>
            <a:r>
              <a:rPr lang="en-GB" dirty="0">
                <a:solidFill>
                  <a:schemeClr val="tx2"/>
                </a:solidFill>
              </a:rPr>
              <a:t>The holy person is called a Rabbi</a:t>
            </a:r>
          </a:p>
          <a:p>
            <a:endParaRPr lang="en-GB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GB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chemeClr val="tx2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85603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8000" dirty="0" smtClean="0">
                <a:solidFill>
                  <a:schemeClr val="tx2"/>
                </a:solidFill>
                <a:latin typeface="Lucida Handwriting" panose="03010101010101010101" pitchFamily="66" charset="0"/>
              </a:rPr>
              <a:t>Shabbat</a:t>
            </a:r>
            <a:endParaRPr lang="en-GB" sz="8000" dirty="0">
              <a:solidFill>
                <a:schemeClr val="tx2"/>
              </a:solidFill>
              <a:latin typeface="Lucida Handwriting" panose="03010101010101010101" pitchFamily="66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1459358"/>
            <a:ext cx="5328592" cy="4489921"/>
          </a:xfrm>
        </p:spPr>
      </p:pic>
    </p:spTree>
    <p:extLst>
      <p:ext uri="{BB962C8B-B14F-4D97-AF65-F5344CB8AC3E}">
        <p14:creationId xmlns:p14="http://schemas.microsoft.com/office/powerpoint/2010/main" val="34565867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7200" dirty="0" smtClean="0">
                <a:solidFill>
                  <a:schemeClr val="tx2"/>
                </a:solidFill>
                <a:latin typeface="Lucida Handwriting" panose="03010101010101010101" pitchFamily="66" charset="0"/>
              </a:rPr>
              <a:t>Shabbat</a:t>
            </a:r>
            <a:endParaRPr lang="en-GB" sz="7200" dirty="0">
              <a:solidFill>
                <a:schemeClr val="tx2"/>
              </a:solidFill>
              <a:latin typeface="Lucida Handwriting" panose="03010101010101010101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2"/>
                </a:solidFill>
              </a:rPr>
              <a:t>Shabbat is the Jewish holy day of rest and prayer.</a:t>
            </a:r>
          </a:p>
          <a:p>
            <a:r>
              <a:rPr lang="en-GB" dirty="0" smtClean="0">
                <a:solidFill>
                  <a:schemeClr val="tx2"/>
                </a:solidFill>
              </a:rPr>
              <a:t>On Friday nights Jews celebrate the start of Shabbat which lasts from Friday evening to Saturday night.</a:t>
            </a:r>
          </a:p>
          <a:p>
            <a:r>
              <a:rPr lang="en-GB" dirty="0" smtClean="0">
                <a:solidFill>
                  <a:schemeClr val="tx2"/>
                </a:solidFill>
              </a:rPr>
              <a:t>No work or jobs are done during Shabbat. It is for family.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97558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8000" dirty="0" smtClean="0">
                <a:solidFill>
                  <a:schemeClr val="tx2"/>
                </a:solidFill>
                <a:latin typeface="Lucida Handwriting" panose="03010101010101010101" pitchFamily="66" charset="0"/>
              </a:rPr>
              <a:t>Shabbat</a:t>
            </a:r>
            <a:endParaRPr lang="en-GB" sz="8000" dirty="0">
              <a:solidFill>
                <a:schemeClr val="tx2"/>
              </a:solidFill>
              <a:latin typeface="Lucida Handwriting" panose="03010101010101010101" pitchFamily="66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en-GB" dirty="0" smtClean="0"/>
          </a:p>
          <a:p>
            <a:r>
              <a:rPr lang="en-GB" dirty="0" smtClean="0">
                <a:solidFill>
                  <a:schemeClr val="tx2"/>
                </a:solidFill>
              </a:rPr>
              <a:t>Jews celebrate Shabbat with special bread called Challah</a:t>
            </a:r>
          </a:p>
          <a:p>
            <a:r>
              <a:rPr lang="en-GB" dirty="0" smtClean="0">
                <a:solidFill>
                  <a:schemeClr val="tx2"/>
                </a:solidFill>
              </a:rPr>
              <a:t>At the end of Shabbat there is a ceremony called Havdalah. Blessings are said over a glass of wine( or juice if you are young!), a box of spices and a special  plaited candle.</a:t>
            </a:r>
          </a:p>
          <a:p>
            <a:r>
              <a:rPr lang="en-GB" dirty="0" smtClean="0">
                <a:solidFill>
                  <a:schemeClr val="tx2"/>
                </a:solidFill>
              </a:rPr>
              <a:t>Everyone sniffs the spices to carry the sweetness of Shabbat into the next week with them.</a:t>
            </a:r>
          </a:p>
        </p:txBody>
      </p:sp>
    </p:spTree>
    <p:extLst>
      <p:ext uri="{BB962C8B-B14F-4D97-AF65-F5344CB8AC3E}">
        <p14:creationId xmlns:p14="http://schemas.microsoft.com/office/powerpoint/2010/main" val="42772841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5400" dirty="0" smtClean="0">
                <a:solidFill>
                  <a:schemeClr val="tx2"/>
                </a:solidFill>
                <a:latin typeface="Lucida Handwriting" panose="03010101010101010101" pitchFamily="66" charset="0"/>
              </a:rPr>
              <a:t>10 Commandments</a:t>
            </a:r>
            <a:endParaRPr lang="en-GB" sz="5400" dirty="0">
              <a:solidFill>
                <a:schemeClr val="tx2"/>
              </a:solidFill>
              <a:latin typeface="Lucida Handwriting" panose="03010101010101010101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2"/>
                </a:solidFill>
              </a:rPr>
              <a:t>Jewish people believe that the Ten Commandments are ten rules which God gave to the Jews, so that they could live good lives.</a:t>
            </a:r>
            <a:endParaRPr lang="en-GB" dirty="0">
              <a:solidFill>
                <a:schemeClr val="tx2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3428999"/>
            <a:ext cx="2857500" cy="2447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81215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357</Words>
  <Application>Microsoft Office PowerPoint</Application>
  <PresentationFormat>On-screen Show (4:3)</PresentationFormat>
  <Paragraphs>43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Judaism</vt:lpstr>
      <vt:lpstr>The Torah scroll</vt:lpstr>
      <vt:lpstr>PowerPoint Presentation</vt:lpstr>
      <vt:lpstr>Synagogue</vt:lpstr>
      <vt:lpstr>Synagogue</vt:lpstr>
      <vt:lpstr>Shabbat</vt:lpstr>
      <vt:lpstr>Shabbat</vt:lpstr>
      <vt:lpstr>Shabbat</vt:lpstr>
      <vt:lpstr>10 Commandments</vt:lpstr>
      <vt:lpstr>Yad</vt:lpstr>
      <vt:lpstr>Mezuzah</vt:lpstr>
      <vt:lpstr>Mezuzah</vt:lpstr>
      <vt:lpstr>Menorah</vt:lpstr>
      <vt:lpstr>Jewish Festivals</vt:lpstr>
    </vt:vector>
  </TitlesOfParts>
  <Company>Northumberland County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Judaism</dc:title>
  <dc:creator>Mandy Davison</dc:creator>
  <cp:lastModifiedBy>Mr Johnston</cp:lastModifiedBy>
  <cp:revision>16</cp:revision>
  <dcterms:created xsi:type="dcterms:W3CDTF">2016-04-22T15:42:10Z</dcterms:created>
  <dcterms:modified xsi:type="dcterms:W3CDTF">2016-05-15T08:43:14Z</dcterms:modified>
</cp:coreProperties>
</file>