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2878"/>
    <a:srgbClr val="008000"/>
    <a:srgbClr val="FF0066"/>
    <a:srgbClr val="9BD4FF"/>
    <a:srgbClr val="3366FF"/>
    <a:srgbClr val="7030A0"/>
    <a:srgbClr val="0070C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86391" autoAdjust="0"/>
  </p:normalViewPr>
  <p:slideViewPr>
    <p:cSldViewPr>
      <p:cViewPr varScale="1">
        <p:scale>
          <a:sx n="114" d="100"/>
          <a:sy n="114" d="100"/>
        </p:scale>
        <p:origin x="1938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1" cy="46482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1" cy="46482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AE8D67DB-3450-459A-A340-5ECEBF9D1B28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5838" y="696913"/>
            <a:ext cx="503872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1" cy="46482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8"/>
            <a:ext cx="3037841" cy="46482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B2E85932-42F1-4611-9FD8-49D2B6526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2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5838" y="696913"/>
            <a:ext cx="5038725" cy="3487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6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5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67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35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4DA3-92DD-4392-8228-A884B9744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fuel 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021" y="6028705"/>
            <a:ext cx="1215489" cy="60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229176" y="6294783"/>
            <a:ext cx="7051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>
                <a:latin typeface="Impact" pitchFamily="34" charset="0"/>
              </a:rPr>
              <a:t>Fresh Fruit available daily – menus subject to availability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6174" y="116632"/>
            <a:ext cx="617233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SUMMER MENUS 2022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812138"/>
              </p:ext>
            </p:extLst>
          </p:nvPr>
        </p:nvGraphicFramePr>
        <p:xfrm>
          <a:off x="249490" y="1613284"/>
          <a:ext cx="9427080" cy="4541205"/>
        </p:xfrm>
        <a:graphic>
          <a:graphicData uri="http://schemas.openxmlformats.org/drawingml/2006/table">
            <a:tbl>
              <a:tblPr/>
              <a:tblGrid>
                <a:gridCol w="109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3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636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400" b="1" dirty="0">
                        <a:solidFill>
                          <a:srgbClr val="CE287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CE2878"/>
                          </a:solidFill>
                          <a:cs typeface="Arial" charset="0"/>
                        </a:rPr>
                        <a:t>Sausage &amp; Mash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solidFill>
                            <a:srgbClr val="CE2878"/>
                          </a:solidFill>
                          <a:cs typeface="Arial" charset="0"/>
                        </a:rPr>
                        <a:t>Seasonal Veg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92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KS2 Extra Choice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b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</a:b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rgbClr val="CE287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CE2878"/>
                          </a:solidFill>
                          <a:latin typeface="Arial" pitchFamily="34" charset="0"/>
                          <a:cs typeface="Arial" pitchFamily="34" charset="0"/>
                        </a:rPr>
                        <a:t>Panini Various fillings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000" b="1" dirty="0">
                          <a:solidFill>
                            <a:srgbClr val="008000"/>
                          </a:solidFill>
                        </a:rPr>
                        <a:t>Baked Potato Various fillings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rgbClr val="CE287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solidFill>
                            <a:srgbClr val="CE2878"/>
                          </a:solidFill>
                          <a:cs typeface="Arial" charset="0"/>
                        </a:rPr>
                        <a:t>Tomato &amp; Basil Pasta with Crusty Bread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8000"/>
                          </a:solidFill>
                        </a:rPr>
                        <a:t>Baked Potato Various fillings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baseline="0" dirty="0">
                        <a:solidFill>
                          <a:srgbClr val="CE2878"/>
                        </a:solidFill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rgbClr val="008000"/>
                        </a:solidFill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5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5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6174" y="1186496"/>
            <a:ext cx="2507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Impact" pitchFamily="34" charset="0"/>
              </a:rPr>
              <a:t>WEEK ONE</a:t>
            </a: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7" name="Picture 3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9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1229176" y="2132856"/>
            <a:ext cx="1987591" cy="12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  <a:cs typeface="Arial" charset="0"/>
              </a:rPr>
              <a:t>Meatballs with Spaghetti</a:t>
            </a:r>
          </a:p>
          <a:p>
            <a:pPr algn="ctr">
              <a:spcBef>
                <a:spcPct val="50000"/>
              </a:spcBef>
            </a:pPr>
            <a:endParaRPr lang="en-GB" b="1" dirty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CE2878"/>
                </a:solidFill>
                <a:cs typeface="Arial" charset="0"/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b="1" dirty="0">
              <a:solidFill>
                <a:srgbClr val="CE2878"/>
              </a:solidFill>
              <a:cs typeface="Arial" charset="0"/>
            </a:endParaRPr>
          </a:p>
        </p:txBody>
      </p:sp>
      <p:sp>
        <p:nvSpPr>
          <p:cNvPr id="21" name="Text Box 51"/>
          <p:cNvSpPr txBox="1">
            <a:spLocks noChangeArrowheads="1"/>
          </p:cNvSpPr>
          <p:nvPr/>
        </p:nvSpPr>
        <p:spPr bwMode="auto">
          <a:xfrm>
            <a:off x="3156685" y="2227500"/>
            <a:ext cx="1608673" cy="176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  <a:latin typeface="Arial" pitchFamily="34" charset="0"/>
                <a:cs typeface="Arial" pitchFamily="34" charset="0"/>
              </a:rPr>
              <a:t>Chicken Korma &amp; Rice</a:t>
            </a:r>
          </a:p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CE2878"/>
                </a:solidFill>
              </a:rPr>
              <a:t> </a:t>
            </a:r>
            <a:endParaRPr lang="en-GB" b="1" dirty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</a:endParaRPr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4765358" y="2009726"/>
            <a:ext cx="1707242" cy="176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Roast Turkey Yorkshire Puddings  </a:t>
            </a: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with </a:t>
            </a: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Roast Potatoes </a:t>
            </a: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r>
              <a:rPr lang="en-GB" b="1" dirty="0">
                <a:solidFill>
                  <a:srgbClr val="CE2878"/>
                </a:solidFill>
              </a:rPr>
              <a:t>Seasonal Veg</a:t>
            </a: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002060"/>
              </a:solidFill>
            </a:endParaRPr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8223783" y="1942682"/>
            <a:ext cx="1453464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Salmon &amp; Cod Fishcakes &amp; Chips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100" b="1" dirty="0"/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1538396" y="3931563"/>
            <a:ext cx="1408458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CE2878"/>
                </a:solidFill>
                <a:cs typeface="Arial" charset="0"/>
              </a:rPr>
              <a:t>Cheesy Pasta</a:t>
            </a:r>
          </a:p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008000"/>
                </a:solidFill>
              </a:rPr>
              <a:t>Baked Potato Various fillings</a:t>
            </a:r>
          </a:p>
        </p:txBody>
      </p:sp>
      <p:sp>
        <p:nvSpPr>
          <p:cNvPr id="26" name="Text Box 57"/>
          <p:cNvSpPr txBox="1">
            <a:spLocks noChangeArrowheads="1"/>
          </p:cNvSpPr>
          <p:nvPr/>
        </p:nvSpPr>
        <p:spPr bwMode="auto">
          <a:xfrm>
            <a:off x="4929717" y="3717032"/>
            <a:ext cx="1542882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Hot Baguette {Various fillings}</a:t>
            </a:r>
          </a:p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008000"/>
                </a:solidFill>
              </a:rPr>
              <a:t>Baked Potato Various fillings</a:t>
            </a:r>
          </a:p>
        </p:txBody>
      </p:sp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8250308" y="3881092"/>
            <a:ext cx="14414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8000"/>
                </a:solidFill>
              </a:rPr>
              <a:t>Baked Potato Various fillings</a:t>
            </a:r>
          </a:p>
        </p:txBody>
      </p:sp>
      <p:sp>
        <p:nvSpPr>
          <p:cNvPr id="30" name="Text Box 60"/>
          <p:cNvSpPr txBox="1">
            <a:spLocks noChangeArrowheads="1"/>
          </p:cNvSpPr>
          <p:nvPr/>
        </p:nvSpPr>
        <p:spPr bwMode="auto">
          <a:xfrm>
            <a:off x="1433967" y="4750350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Salad </a:t>
            </a:r>
          </a:p>
        </p:txBody>
      </p:sp>
      <p:sp>
        <p:nvSpPr>
          <p:cNvPr id="31" name="Text Box 61"/>
          <p:cNvSpPr txBox="1">
            <a:spLocks noChangeArrowheads="1"/>
          </p:cNvSpPr>
          <p:nvPr/>
        </p:nvSpPr>
        <p:spPr bwMode="auto">
          <a:xfrm>
            <a:off x="3216767" y="4742957"/>
            <a:ext cx="15144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Salad </a:t>
            </a:r>
          </a:p>
        </p:txBody>
      </p:sp>
      <p:sp>
        <p:nvSpPr>
          <p:cNvPr id="32" name="Text Box 62"/>
          <p:cNvSpPr txBox="1">
            <a:spLocks noChangeArrowheads="1"/>
          </p:cNvSpPr>
          <p:nvPr/>
        </p:nvSpPr>
        <p:spPr bwMode="auto">
          <a:xfrm>
            <a:off x="4853516" y="4769440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Salad</a:t>
            </a:r>
            <a:r>
              <a:rPr lang="en-GB" sz="1100" b="1" dirty="0">
                <a:solidFill>
                  <a:srgbClr val="002060"/>
                </a:solidFill>
              </a:rPr>
              <a:t>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3" name="Text Box 63"/>
          <p:cNvSpPr txBox="1">
            <a:spLocks noChangeArrowheads="1"/>
          </p:cNvSpPr>
          <p:nvPr/>
        </p:nvSpPr>
        <p:spPr bwMode="auto">
          <a:xfrm>
            <a:off x="6601127" y="4787881"/>
            <a:ext cx="158432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Salad </a:t>
            </a:r>
          </a:p>
        </p:txBody>
      </p: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8264820" y="4784568"/>
            <a:ext cx="14124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Salad</a:t>
            </a:r>
          </a:p>
        </p:txBody>
      </p:sp>
      <p:sp>
        <p:nvSpPr>
          <p:cNvPr id="35" name="Text Box 65"/>
          <p:cNvSpPr txBox="1">
            <a:spLocks noChangeArrowheads="1"/>
          </p:cNvSpPr>
          <p:nvPr/>
        </p:nvSpPr>
        <p:spPr bwMode="auto">
          <a:xfrm>
            <a:off x="1525539" y="5527917"/>
            <a:ext cx="158432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Fruit Muffin &amp; Milk Shake Fresh Fruit or yogurts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3109865" y="5163329"/>
            <a:ext cx="1728280" cy="89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Jelly &amp; Sprinkles</a:t>
            </a:r>
          </a:p>
          <a:p>
            <a:pPr algn="ctr">
              <a:spcBef>
                <a:spcPct val="25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 Fresh Fruit or Yogurts</a:t>
            </a:r>
          </a:p>
        </p:txBody>
      </p:sp>
      <p:sp>
        <p:nvSpPr>
          <p:cNvPr id="37" name="Text Box 67"/>
          <p:cNvSpPr txBox="1">
            <a:spLocks noChangeArrowheads="1"/>
          </p:cNvSpPr>
          <p:nvPr/>
        </p:nvSpPr>
        <p:spPr bwMode="auto">
          <a:xfrm>
            <a:off x="4731241" y="5539937"/>
            <a:ext cx="20405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>
                <a:solidFill>
                  <a:srgbClr val="CE2878"/>
                </a:solidFill>
              </a:rPr>
              <a:t>Flapjack</a:t>
            </a: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Fresh Fruit or Yogurts</a:t>
            </a:r>
          </a:p>
        </p:txBody>
      </p:sp>
      <p:sp>
        <p:nvSpPr>
          <p:cNvPr id="38" name="Text Box 68"/>
          <p:cNvSpPr txBox="1">
            <a:spLocks noChangeArrowheads="1"/>
          </p:cNvSpPr>
          <p:nvPr/>
        </p:nvSpPr>
        <p:spPr bwMode="auto">
          <a:xfrm>
            <a:off x="6601128" y="5536295"/>
            <a:ext cx="1680754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>
                <a:solidFill>
                  <a:srgbClr val="CE2878"/>
                </a:solidFill>
              </a:rPr>
              <a:t>Iced Chocolate Cake &amp; Custard, Fresh Fruit or Yogurts</a:t>
            </a:r>
          </a:p>
        </p:txBody>
      </p:sp>
      <p:sp>
        <p:nvSpPr>
          <p:cNvPr id="39" name="Text Box 69"/>
          <p:cNvSpPr txBox="1">
            <a:spLocks noChangeArrowheads="1"/>
          </p:cNvSpPr>
          <p:nvPr/>
        </p:nvSpPr>
        <p:spPr bwMode="auto">
          <a:xfrm>
            <a:off x="8264820" y="5536295"/>
            <a:ext cx="156130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>
                <a:solidFill>
                  <a:srgbClr val="CE2878"/>
                </a:solidFill>
              </a:rPr>
              <a:t>Melting Moment</a:t>
            </a: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Fruit or Yogurts</a:t>
            </a:r>
          </a:p>
        </p:txBody>
      </p:sp>
      <p:sp>
        <p:nvSpPr>
          <p:cNvPr id="2" name="Rectangle 1"/>
          <p:cNvSpPr/>
          <p:nvPr/>
        </p:nvSpPr>
        <p:spPr>
          <a:xfrm>
            <a:off x="1433966" y="6145638"/>
            <a:ext cx="82672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Impact" pitchFamily="34" charset="0"/>
              </a:rPr>
              <a:t>Week Commencing: 25/4/22, 16/5/22, 13/6/22, 4/7/22,  </a:t>
            </a:r>
            <a:endParaRPr lang="en-GB" sz="1200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8087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  <a:latin typeface="Impact" pitchFamily="34" charset="0"/>
              </a:rPr>
              <a:t>ST. MICHAEL’S C E PRIMARY</a:t>
            </a:r>
          </a:p>
        </p:txBody>
      </p:sp>
    </p:spTree>
    <p:extLst>
      <p:ext uri="{BB962C8B-B14F-4D97-AF65-F5344CB8AC3E}">
        <p14:creationId xmlns:p14="http://schemas.microsoft.com/office/powerpoint/2010/main" val="238747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2" y="6030373"/>
            <a:ext cx="1176151" cy="68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259852" y="6260884"/>
            <a:ext cx="71158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>
                <a:solidFill>
                  <a:srgbClr val="FF0066"/>
                </a:solidFill>
                <a:latin typeface="Impact" pitchFamily="34" charset="0"/>
              </a:rPr>
              <a:t> </a:t>
            </a:r>
            <a:r>
              <a:rPr lang="en-GB" sz="1400" dirty="0">
                <a:solidFill>
                  <a:srgbClr val="006600"/>
                </a:solidFill>
                <a:latin typeface="Impact" pitchFamily="34" charset="0"/>
              </a:rPr>
              <a:t>  Vegetable and Fruit in season</a:t>
            </a:r>
          </a:p>
          <a:p>
            <a:pPr algn="ctr">
              <a:defRPr/>
            </a:pPr>
            <a:r>
              <a:rPr lang="en-GB" sz="1400" dirty="0">
                <a:latin typeface="Impact" pitchFamily="34" charset="0"/>
              </a:rPr>
              <a:t>Fresh Fruit available daily – menus subject to availability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28985" y="98426"/>
            <a:ext cx="617233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SUMMER MENU 2022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31086"/>
              </p:ext>
            </p:extLst>
          </p:nvPr>
        </p:nvGraphicFramePr>
        <p:xfrm>
          <a:off x="268860" y="1772816"/>
          <a:ext cx="9427080" cy="4204087"/>
        </p:xfrm>
        <a:graphic>
          <a:graphicData uri="http://schemas.openxmlformats.org/drawingml/2006/table">
            <a:tbl>
              <a:tblPr/>
              <a:tblGrid>
                <a:gridCol w="109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0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20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             </a:t>
                      </a:r>
                      <a:endParaRPr lang="en-GB" sz="1000" kern="1400" dirty="0">
                        <a:solidFill>
                          <a:srgbClr val="FF0066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KS2 Extra Choice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000" b="1" dirty="0">
                          <a:solidFill>
                            <a:srgbClr val="CE2878"/>
                          </a:solidFill>
                          <a:cs typeface="Arial" charset="0"/>
                        </a:rPr>
                        <a:t>Homemade Pizza Various toppings</a:t>
                      </a:r>
                      <a:endParaRPr lang="en-GB" sz="1000" b="1" dirty="0">
                        <a:solidFill>
                          <a:srgbClr val="CE2878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Baked Potato Various fillings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100" b="1" dirty="0">
                          <a:solidFill>
                            <a:srgbClr val="CE2878"/>
                          </a:solidFill>
                        </a:rPr>
                        <a:t>Baked Potato Various fillings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00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5000"/>
                        </a:spcBef>
                      </a:pP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  <a:p>
                      <a:pPr algn="ctr">
                        <a:spcBef>
                          <a:spcPct val="25000"/>
                        </a:spcBef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100" b="1" kern="1200" dirty="0">
                          <a:solidFill>
                            <a:srgbClr val="CE287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Vanilla Cookie , Fresh Fruit or Yogurts</a:t>
                      </a:r>
                      <a:endParaRPr lang="en-GB" sz="1100" b="1" dirty="0">
                        <a:solidFill>
                          <a:srgbClr val="CE287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70213" y="1196752"/>
            <a:ext cx="2507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92D050"/>
                </a:solidFill>
                <a:latin typeface="Impact" pitchFamily="34" charset="0"/>
              </a:rPr>
              <a:t>WEEK TWO</a:t>
            </a: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6" name="Picture 3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8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345536" y="2266920"/>
            <a:ext cx="186620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050" b="1" dirty="0">
              <a:solidFill>
                <a:srgbClr val="CE2878"/>
              </a:solidFill>
            </a:endParaRPr>
          </a:p>
          <a:p>
            <a:pPr algn="ctr"/>
            <a:r>
              <a:rPr lang="en-GB" sz="1050" b="1" dirty="0">
                <a:solidFill>
                  <a:srgbClr val="CE2878"/>
                </a:solidFill>
              </a:rPr>
              <a:t>Chicken Fajitas</a:t>
            </a:r>
          </a:p>
          <a:p>
            <a:pPr algn="ctr"/>
            <a:endParaRPr lang="en-GB" sz="1050" b="1" dirty="0">
              <a:solidFill>
                <a:srgbClr val="CE2878"/>
              </a:solidFill>
            </a:endParaRPr>
          </a:p>
          <a:p>
            <a:pPr algn="ctr"/>
            <a:endParaRPr lang="en-GB" sz="1050" b="1" dirty="0">
              <a:solidFill>
                <a:srgbClr val="CE2878"/>
              </a:solidFill>
              <a:cs typeface="Arial" charset="0"/>
            </a:endParaRPr>
          </a:p>
          <a:p>
            <a:pPr algn="ctr"/>
            <a:endParaRPr lang="en-GB" sz="1050" b="1" dirty="0">
              <a:solidFill>
                <a:srgbClr val="CE2878"/>
              </a:solidFill>
              <a:cs typeface="Arial" charset="0"/>
            </a:endParaRPr>
          </a:p>
          <a:p>
            <a:pPr algn="ctr"/>
            <a:endParaRPr lang="en-GB" sz="1050" b="1" dirty="0">
              <a:solidFill>
                <a:srgbClr val="CE2878"/>
              </a:solidFill>
            </a:endParaRPr>
          </a:p>
          <a:p>
            <a:pPr algn="ctr"/>
            <a:r>
              <a:rPr lang="en-GB" sz="1050" b="1" dirty="0">
                <a:solidFill>
                  <a:srgbClr val="CE2878"/>
                </a:solidFill>
              </a:rPr>
              <a:t>Seasonal Veg</a:t>
            </a:r>
          </a:p>
          <a:p>
            <a:pPr algn="ctr"/>
            <a:endParaRPr lang="en-GB" sz="1050" b="1" dirty="0">
              <a:solidFill>
                <a:srgbClr val="CE2878"/>
              </a:solidFill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152945" y="2191316"/>
            <a:ext cx="1655762" cy="147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/>
          </a:p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</a:rPr>
              <a:t>Pasta Bolognese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791117" y="2321201"/>
            <a:ext cx="1777096" cy="15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  <a:cs typeface="Arial" charset="0"/>
              </a:rPr>
              <a:t>Roast Gammon with Yorkshire puddings &amp; Roast Potatoes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  <a:cs typeface="Arial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721377" y="2327624"/>
            <a:ext cx="1575327" cy="1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</a:rPr>
              <a:t>Hot Dog in a Bun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8248564" y="2251951"/>
            <a:ext cx="1525628" cy="122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</a:rPr>
              <a:t>Fish Fingers &amp; Chips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050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050" b="1" dirty="0">
              <a:solidFill>
                <a:srgbClr val="CE2878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907354" y="3907596"/>
            <a:ext cx="144145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  <a:cs typeface="Arial" charset="0"/>
              </a:rPr>
              <a:t>Hot Baguette</a:t>
            </a: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Baked Potato Various fillings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  <a:cs typeface="Arial" charset="0"/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1499234" y="4699160"/>
            <a:ext cx="15843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 </a:t>
            </a: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3152945" y="4699160"/>
            <a:ext cx="15843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 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4890725" y="4663709"/>
            <a:ext cx="15843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 </a:t>
            </a: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6563863" y="4667612"/>
            <a:ext cx="17494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 </a:t>
            </a: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1330147" y="5303339"/>
            <a:ext cx="17589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Chocolate Brownie, Fresh Fruit or Yogurt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211743" y="5251476"/>
            <a:ext cx="1552124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>
                <a:solidFill>
                  <a:srgbClr val="CE2878"/>
                </a:solidFill>
              </a:rPr>
              <a:t>  Strawberry Whip, Fresh Fruit or Yogurt</a:t>
            </a: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6711684" y="5251476"/>
            <a:ext cx="1480499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Rice Pudding, Fresh Fruit or yogurts</a:t>
            </a: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8271588" y="5251476"/>
            <a:ext cx="142797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b="1" dirty="0">
                <a:solidFill>
                  <a:srgbClr val="CE2878"/>
                </a:solidFill>
              </a:rPr>
              <a:t>Chocolate Muffin &amp; Fruit Juice, Fresh Fruit or Yogurts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4855007" y="5186844"/>
            <a:ext cx="165576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3228936" y="3933722"/>
            <a:ext cx="144145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Cheesy Pasta</a:t>
            </a: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Baked Potato Various fillings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6695389" y="3738278"/>
            <a:ext cx="146391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Beef Burger in a Bun</a:t>
            </a: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Baked Potato Various fillings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9234" y="5906521"/>
            <a:ext cx="6808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rgbClr val="92D050"/>
                </a:solidFill>
                <a:latin typeface="Impact" pitchFamily="34" charset="0"/>
              </a:rPr>
              <a:t>Week Commencing: 2/5/22, 23/5/22, 20/6/22, 11/7/22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29603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  <a:latin typeface="Impact" pitchFamily="34" charset="0"/>
              </a:rPr>
              <a:t>ST. MICHAEL’S C E PRIMARY </a:t>
            </a: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8053584" y="4663709"/>
            <a:ext cx="17494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  Seasonal Salad </a:t>
            </a:r>
          </a:p>
        </p:txBody>
      </p:sp>
    </p:spTree>
    <p:extLst>
      <p:ext uri="{BB962C8B-B14F-4D97-AF65-F5344CB8AC3E}">
        <p14:creationId xmlns:p14="http://schemas.microsoft.com/office/powerpoint/2010/main" val="374084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939" y="6021288"/>
            <a:ext cx="1197581" cy="70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36262" y="6310119"/>
            <a:ext cx="71767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>
                <a:latin typeface="Impact" pitchFamily="34" charset="0"/>
              </a:rPr>
              <a:t>Fresh Fruit available daily – menus subject to availability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28985" y="98426"/>
            <a:ext cx="617233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SUMMER</a:t>
            </a:r>
            <a:r>
              <a:rPr lang="en-GB" sz="5000" dirty="0">
                <a:solidFill>
                  <a:srgbClr val="00B0F0"/>
                </a:solidFill>
                <a:latin typeface="Impact" pitchFamily="34" charset="0"/>
              </a:rPr>
              <a:t> </a:t>
            </a:r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MENU 2022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534986"/>
              </p:ext>
            </p:extLst>
          </p:nvPr>
        </p:nvGraphicFramePr>
        <p:xfrm>
          <a:off x="272480" y="1772816"/>
          <a:ext cx="9427080" cy="4171941"/>
        </p:xfrm>
        <a:graphic>
          <a:graphicData uri="http://schemas.openxmlformats.org/drawingml/2006/table">
            <a:tbl>
              <a:tblPr/>
              <a:tblGrid>
                <a:gridCol w="109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21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49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KS2 Extra Choice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Filled Wraps 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BBQ Bean &amp; Rice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Baked Potato Various fillings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Pizza Wrap &amp;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Baked Potato Various fillings</a:t>
                      </a:r>
                    </a:p>
                    <a:p>
                      <a:pPr algn="ctr">
                        <a:spcBef>
                          <a:spcPct val="50000"/>
                        </a:spcBef>
                      </a:pPr>
                      <a:endParaRPr lang="en-GB" sz="1000" b="1" dirty="0">
                        <a:solidFill>
                          <a:srgbClr val="008000"/>
                        </a:solidFill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Hot Baguette</a:t>
                      </a:r>
                      <a:endParaRPr lang="en-GB" sz="1000" b="1" dirty="0">
                        <a:solidFill>
                          <a:srgbClr val="CE2878"/>
                        </a:solidFill>
                        <a:cs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Baked Potato Various fillings</a:t>
                      </a:r>
                    </a:p>
                    <a:p>
                      <a:pPr algn="ctr">
                        <a:spcBef>
                          <a:spcPct val="50000"/>
                        </a:spcBef>
                      </a:pPr>
                      <a:endParaRPr lang="en-GB" sz="1000" b="1" dirty="0">
                        <a:solidFill>
                          <a:srgbClr val="008000"/>
                        </a:solidFill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Hot Baguette {various fillings}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Baked Potato Various fillings</a:t>
                      </a:r>
                    </a:p>
                    <a:p>
                      <a:pPr algn="ctr">
                        <a:spcBef>
                          <a:spcPct val="50000"/>
                        </a:spcBef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000" b="1" dirty="0">
                          <a:solidFill>
                            <a:srgbClr val="CE2878"/>
                          </a:solidFill>
                        </a:rPr>
                        <a:t>Baked Potato Various fillings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7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>
                          <a:solidFill>
                            <a:srgbClr val="CE2878"/>
                          </a:solidFill>
                          <a:effectLst/>
                          <a:latin typeface="Impact"/>
                        </a:rPr>
                        <a:t>Jelly &amp; Cream,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CE2878"/>
                          </a:solidFill>
                          <a:effectLst/>
                          <a:latin typeface="Impact"/>
                        </a:rPr>
                        <a:t> Fresh Fruit or yogurts</a:t>
                      </a:r>
                      <a:endParaRPr lang="en-GB" sz="1000" kern="1400" dirty="0">
                        <a:solidFill>
                          <a:srgbClr val="CE2878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63669" y="1196752"/>
            <a:ext cx="3110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  <a:latin typeface="Impact" pitchFamily="34" charset="0"/>
              </a:rPr>
              <a:t>WEEK THREE</a:t>
            </a: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6" name="Picture 3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8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421971" y="2173813"/>
            <a:ext cx="1655475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Chilli Con Carne &amp; Rice</a:t>
            </a: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r>
              <a:rPr lang="en-GB" b="1" dirty="0">
                <a:solidFill>
                  <a:srgbClr val="CE2878"/>
                </a:solidFill>
              </a:rPr>
              <a:t>Seasonal Veg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096646" y="2199731"/>
            <a:ext cx="1734739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Chicken Goujons &amp; Wedges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4777721" y="2173813"/>
            <a:ext cx="1735101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Roast Beef &amp; Roast Potatoes</a:t>
            </a: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r>
              <a:rPr lang="en-GB" sz="1100" b="1" dirty="0"/>
              <a:t>       </a:t>
            </a:r>
          </a:p>
          <a:p>
            <a:endParaRPr lang="en-GB" sz="1100" b="1" dirty="0">
              <a:solidFill>
                <a:srgbClr val="CE2878"/>
              </a:solidFill>
              <a:cs typeface="Arial" charset="0"/>
            </a:endParaRP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Seasonal Veg</a:t>
            </a:r>
          </a:p>
          <a:p>
            <a:endParaRPr lang="en-GB" sz="1100" b="1" dirty="0">
              <a:solidFill>
                <a:srgbClr val="CE2878"/>
              </a:solidFill>
              <a:cs typeface="Arial" charset="0"/>
            </a:endParaRPr>
          </a:p>
          <a:p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756053" y="2213751"/>
            <a:ext cx="1458597" cy="1831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Beef Lasagne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 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8268773" y="2242051"/>
            <a:ext cx="151447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Pizza &amp; Chips or Cheese &amp; Veg Bake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Seasonal Veg</a:t>
            </a:r>
          </a:p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1430344" y="4526637"/>
            <a:ext cx="16922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166408" y="4523994"/>
            <a:ext cx="161131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8000"/>
                </a:solidFill>
              </a:rPr>
              <a:t>Seasonal Salad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895654" y="4542102"/>
            <a:ext cx="15113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</a:t>
            </a: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6640827" y="4542430"/>
            <a:ext cx="157382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</a:t>
            </a: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8268773" y="4526637"/>
            <a:ext cx="1511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Salad</a:t>
            </a:r>
            <a:endParaRPr lang="en-GB" sz="1100" b="1" dirty="0"/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3132225" y="5228918"/>
            <a:ext cx="1729246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Iced Vanilla Cake,</a:t>
            </a: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fresh fruit or yogurts</a:t>
            </a:r>
            <a:endParaRPr lang="en-GB" sz="1100" b="1" dirty="0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4809435" y="5181005"/>
            <a:ext cx="1703387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>
                <a:solidFill>
                  <a:srgbClr val="CE2878"/>
                </a:solidFill>
              </a:rPr>
              <a:t>Chocolate Whip</a:t>
            </a: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 Fresh Fruit  or yogurts</a:t>
            </a:r>
            <a:endParaRPr lang="en-GB" sz="1100" b="1" dirty="0"/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6585295" y="5170630"/>
            <a:ext cx="16293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>
                <a:solidFill>
                  <a:srgbClr val="CE2878"/>
                </a:solidFill>
              </a:rPr>
              <a:t>Jam &amp; Coconut Sponge,</a:t>
            </a: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Fresh Fruit  or yogurts</a:t>
            </a:r>
            <a:endParaRPr lang="en-GB" sz="1100" b="1" dirty="0"/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8288958" y="5175201"/>
            <a:ext cx="1344562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Ice Cream Pot</a:t>
            </a: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or Fresh Fruit or Yogurts</a:t>
            </a:r>
            <a:endParaRPr lang="en-GB" sz="1100" b="1" dirty="0"/>
          </a:p>
        </p:txBody>
      </p:sp>
      <p:sp>
        <p:nvSpPr>
          <p:cNvPr id="2" name="Rectangle 1"/>
          <p:cNvSpPr/>
          <p:nvPr/>
        </p:nvSpPr>
        <p:spPr>
          <a:xfrm>
            <a:off x="1645891" y="5879872"/>
            <a:ext cx="68735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rgbClr val="7030A0"/>
                </a:solidFill>
                <a:latin typeface="Impact" pitchFamily="34" charset="0"/>
              </a:rPr>
              <a:t>Week Commencing :  9/5/22, 6/6/22, 27/6/22, 18/7/22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40491" y="693498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  <a:latin typeface="Impact" pitchFamily="34" charset="0"/>
              </a:rPr>
              <a:t>ST. MICHAEL’S C E PRIMARY</a:t>
            </a:r>
          </a:p>
        </p:txBody>
      </p:sp>
    </p:spTree>
    <p:extLst>
      <p:ext uri="{BB962C8B-B14F-4D97-AF65-F5344CB8AC3E}">
        <p14:creationId xmlns:p14="http://schemas.microsoft.com/office/powerpoint/2010/main" val="123543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564</Words>
  <Application>Microsoft Office PowerPoint</Application>
  <PresentationFormat>A4 Paper (210x297 mm)</PresentationFormat>
  <Paragraphs>230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Impact</vt:lpstr>
      <vt:lpstr>ヒラギノ角ゴ Pro W3</vt:lpstr>
      <vt:lpstr>Office Theme</vt:lpstr>
      <vt:lpstr>PowerPoint Presentation</vt:lpstr>
      <vt:lpstr>PowerPoint Presentation</vt:lpstr>
      <vt:lpstr>PowerPoint Presentation</vt:lpstr>
    </vt:vector>
  </TitlesOfParts>
  <Company>Northumberland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McGrath, Natalie</dc:creator>
  <cp:lastModifiedBy>Ramezanpour.Janice</cp:lastModifiedBy>
  <cp:revision>142</cp:revision>
  <cp:lastPrinted>2022-03-30T10:21:29Z</cp:lastPrinted>
  <dcterms:created xsi:type="dcterms:W3CDTF">2013-06-05T12:47:07Z</dcterms:created>
  <dcterms:modified xsi:type="dcterms:W3CDTF">2022-03-30T10:23:13Z</dcterms:modified>
</cp:coreProperties>
</file>