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68" r:id="rId7"/>
    <p:sldId id="260" r:id="rId8"/>
    <p:sldId id="272" r:id="rId9"/>
    <p:sldId id="261" r:id="rId10"/>
    <p:sldId id="262" r:id="rId11"/>
    <p:sldId id="263" r:id="rId12"/>
    <p:sldId id="273" r:id="rId13"/>
    <p:sldId id="266" r:id="rId14"/>
    <p:sldId id="267"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B72F37E-048A-4EEC-86D3-E832C4A2F25D}" type="datetimeFigureOut">
              <a:rPr lang="en-GB" smtClean="0"/>
              <a:t>15/05/2016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758796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72F37E-048A-4EEC-86D3-E832C4A2F25D}" type="datetimeFigureOut">
              <a:rPr lang="en-GB" smtClean="0"/>
              <a:t>15/05/2016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4119239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72F37E-048A-4EEC-86D3-E832C4A2F25D}" type="datetimeFigureOut">
              <a:rPr lang="en-GB" smtClean="0"/>
              <a:t>15/05/2016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2942630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72F37E-048A-4EEC-86D3-E832C4A2F25D}" type="datetimeFigureOut">
              <a:rPr lang="en-GB" smtClean="0"/>
              <a:t>15/05/2016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71215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72F37E-048A-4EEC-86D3-E832C4A2F25D}" type="datetimeFigureOut">
              <a:rPr lang="en-GB" smtClean="0"/>
              <a:t>15/05/2016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3078341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B72F37E-048A-4EEC-86D3-E832C4A2F25D}" type="datetimeFigureOut">
              <a:rPr lang="en-GB" smtClean="0"/>
              <a:t>15/05/2016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1856974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B72F37E-048A-4EEC-86D3-E832C4A2F25D}" type="datetimeFigureOut">
              <a:rPr lang="en-GB" smtClean="0"/>
              <a:t>15/05/2016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3319321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B72F37E-048A-4EEC-86D3-E832C4A2F25D}" type="datetimeFigureOut">
              <a:rPr lang="en-GB" smtClean="0"/>
              <a:t>15/05/2016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402836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2F37E-048A-4EEC-86D3-E832C4A2F25D}" type="datetimeFigureOut">
              <a:rPr lang="en-GB" smtClean="0"/>
              <a:t>15/05/2016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718943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72F37E-048A-4EEC-86D3-E832C4A2F25D}" type="datetimeFigureOut">
              <a:rPr lang="en-GB" smtClean="0"/>
              <a:t>15/05/2016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3924842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72F37E-048A-4EEC-86D3-E832C4A2F25D}" type="datetimeFigureOut">
              <a:rPr lang="en-GB" smtClean="0"/>
              <a:t>15/05/2016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B6527-9FD3-47F1-933E-2493E59A0C11}" type="slidenum">
              <a:rPr lang="en-GB" smtClean="0"/>
              <a:t>‹#›</a:t>
            </a:fld>
            <a:endParaRPr lang="en-GB"/>
          </a:p>
        </p:txBody>
      </p:sp>
    </p:spTree>
    <p:extLst>
      <p:ext uri="{BB962C8B-B14F-4D97-AF65-F5344CB8AC3E}">
        <p14:creationId xmlns:p14="http://schemas.microsoft.com/office/powerpoint/2010/main" val="4214010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0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2F37E-048A-4EEC-86D3-E832C4A2F25D}" type="datetimeFigureOut">
              <a:rPr lang="en-GB" smtClean="0"/>
              <a:t>15/05/2016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B6527-9FD3-47F1-933E-2493E59A0C11}" type="slidenum">
              <a:rPr lang="en-GB" smtClean="0"/>
              <a:t>‹#›</a:t>
            </a:fld>
            <a:endParaRPr lang="en-GB"/>
          </a:p>
        </p:txBody>
      </p:sp>
    </p:spTree>
    <p:extLst>
      <p:ext uri="{BB962C8B-B14F-4D97-AF65-F5344CB8AC3E}">
        <p14:creationId xmlns:p14="http://schemas.microsoft.com/office/powerpoint/2010/main" val="2271508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9600" dirty="0" smtClean="0">
                <a:solidFill>
                  <a:srgbClr val="FF9933"/>
                </a:solidFill>
                <a:latin typeface="MV Boli" panose="02000500030200090000" pitchFamily="2" charset="0"/>
                <a:cs typeface="MV Boli" panose="02000500030200090000" pitchFamily="2" charset="0"/>
              </a:rPr>
              <a:t>Christianity</a:t>
            </a:r>
            <a:endParaRPr lang="en-GB" sz="9600" dirty="0">
              <a:solidFill>
                <a:srgbClr val="FF9933"/>
              </a:solidFill>
              <a:latin typeface="MV Boli" panose="02000500030200090000" pitchFamily="2" charset="0"/>
              <a:cs typeface="MV Boli" panose="02000500030200090000" pitchFamily="2" charset="0"/>
            </a:endParaRPr>
          </a:p>
        </p:txBody>
      </p:sp>
      <p:sp>
        <p:nvSpPr>
          <p:cNvPr id="3" name="Subtitle 2"/>
          <p:cNvSpPr>
            <a:spLocks noGrp="1"/>
          </p:cNvSpPr>
          <p:nvPr>
            <p:ph type="subTitle" idx="1"/>
          </p:nvPr>
        </p:nvSpPr>
        <p:spPr>
          <a:xfrm>
            <a:off x="683568" y="836712"/>
            <a:ext cx="7560840" cy="5184576"/>
          </a:xfrm>
        </p:spPr>
        <p:txBody>
          <a:bodyPr>
            <a:normAutofit/>
          </a:bodyPr>
          <a:lstStyle/>
          <a:p>
            <a:r>
              <a:rPr lang="en-GB" sz="6000" dirty="0" smtClean="0">
                <a:solidFill>
                  <a:srgbClr val="FFFF00"/>
                </a:solidFill>
                <a:latin typeface="MV Boli" panose="02000500030200090000" pitchFamily="2" charset="0"/>
                <a:cs typeface="MV Boli" panose="02000500030200090000" pitchFamily="2" charset="0"/>
              </a:rPr>
              <a:t>Fact book all about </a:t>
            </a:r>
            <a:endParaRPr lang="en-GB" sz="6000" dirty="0">
              <a:solidFill>
                <a:srgbClr val="FFFF00"/>
              </a:solidFill>
              <a:latin typeface="MV Boli" panose="02000500030200090000" pitchFamily="2" charset="0"/>
              <a:cs typeface="MV Boli" panose="02000500030200090000" pitchFamily="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3501008"/>
            <a:ext cx="3816424" cy="2858634"/>
          </a:xfrm>
          <a:prstGeom prst="rect">
            <a:avLst/>
          </a:prstGeom>
        </p:spPr>
      </p:pic>
    </p:spTree>
    <p:extLst>
      <p:ext uri="{BB962C8B-B14F-4D97-AF65-F5344CB8AC3E}">
        <p14:creationId xmlns:p14="http://schemas.microsoft.com/office/powerpoint/2010/main" val="1466225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7200" dirty="0" smtClean="0">
                <a:solidFill>
                  <a:srgbClr val="FFFF00"/>
                </a:solidFill>
                <a:latin typeface="MV Boli" panose="02000500030200090000" pitchFamily="2" charset="0"/>
                <a:cs typeface="MV Boli" panose="02000500030200090000" pitchFamily="2" charset="0"/>
              </a:rPr>
              <a:t>Special Services</a:t>
            </a:r>
            <a:endParaRPr lang="en-GB" sz="7200" dirty="0">
              <a:solidFill>
                <a:srgbClr val="FFFF00"/>
              </a:solidFill>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lstStyle/>
          <a:p>
            <a:r>
              <a:rPr lang="en-GB" dirty="0" smtClean="0">
                <a:solidFill>
                  <a:srgbClr val="FF9933"/>
                </a:solidFill>
              </a:rPr>
              <a:t>Confirmation</a:t>
            </a:r>
            <a:r>
              <a:rPr lang="en-GB" dirty="0" smtClean="0"/>
              <a:t>- this is when a Christian promises to follow the teachings of Jesus.</a:t>
            </a:r>
          </a:p>
          <a:p>
            <a:r>
              <a:rPr lang="en-GB" dirty="0" smtClean="0">
                <a:solidFill>
                  <a:srgbClr val="FF9933"/>
                </a:solidFill>
              </a:rPr>
              <a:t>Eucharist</a:t>
            </a:r>
            <a:r>
              <a:rPr lang="en-GB" dirty="0" smtClean="0"/>
              <a:t>- is another word for the Holy Communion service.</a:t>
            </a:r>
          </a:p>
          <a:p>
            <a:r>
              <a:rPr lang="en-GB" dirty="0" smtClean="0">
                <a:solidFill>
                  <a:srgbClr val="FF9933"/>
                </a:solidFill>
              </a:rPr>
              <a:t>Baptism</a:t>
            </a:r>
            <a:r>
              <a:rPr lang="en-GB" dirty="0" smtClean="0"/>
              <a:t>- this where a Christian is sprinkled or bathed in water to become a member of the church.</a:t>
            </a:r>
          </a:p>
          <a:p>
            <a:endParaRPr lang="en-GB" dirty="0"/>
          </a:p>
        </p:txBody>
      </p:sp>
    </p:spTree>
    <p:extLst>
      <p:ext uri="{BB962C8B-B14F-4D97-AF65-F5344CB8AC3E}">
        <p14:creationId xmlns:p14="http://schemas.microsoft.com/office/powerpoint/2010/main" val="3039755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7200" dirty="0" smtClean="0">
                <a:solidFill>
                  <a:srgbClr val="FFFF00"/>
                </a:solidFill>
                <a:latin typeface="MV Boli" panose="02000500030200090000" pitchFamily="2" charset="0"/>
                <a:cs typeface="MV Boli" panose="02000500030200090000" pitchFamily="2" charset="0"/>
              </a:rPr>
              <a:t>Christian Festivals</a:t>
            </a:r>
            <a:endParaRPr lang="en-GB" sz="7200" dirty="0">
              <a:solidFill>
                <a:srgbClr val="FFFF00"/>
              </a:solidFill>
              <a:latin typeface="MV Boli" panose="02000500030200090000" pitchFamily="2" charset="0"/>
              <a:cs typeface="MV Boli" panose="02000500030200090000" pitchFamily="2" charset="0"/>
            </a:endParaRPr>
          </a:p>
        </p:txBody>
      </p:sp>
      <p:sp>
        <p:nvSpPr>
          <p:cNvPr id="5" name="Content Placeholder 4"/>
          <p:cNvSpPr>
            <a:spLocks noGrp="1"/>
          </p:cNvSpPr>
          <p:nvPr>
            <p:ph idx="1"/>
          </p:nvPr>
        </p:nvSpPr>
        <p:spPr/>
        <p:txBody>
          <a:bodyPr>
            <a:normAutofit lnSpcReduction="10000"/>
          </a:bodyPr>
          <a:lstStyle/>
          <a:p>
            <a:r>
              <a:rPr lang="en-GB" dirty="0">
                <a:solidFill>
                  <a:srgbClr val="FF9933"/>
                </a:solidFill>
              </a:rPr>
              <a:t>Easter</a:t>
            </a:r>
            <a:r>
              <a:rPr lang="en-GB" dirty="0"/>
              <a:t> is the most important festival. </a:t>
            </a:r>
            <a:endParaRPr lang="en-GB" dirty="0" smtClean="0"/>
          </a:p>
          <a:p>
            <a:r>
              <a:rPr lang="en-GB" dirty="0" smtClean="0">
                <a:solidFill>
                  <a:srgbClr val="FF9933"/>
                </a:solidFill>
              </a:rPr>
              <a:t>Holy week- </a:t>
            </a:r>
            <a:r>
              <a:rPr lang="en-GB" dirty="0" smtClean="0"/>
              <a:t>this is the week that leads up to Easter. It is when Christians remember that Jesus was crucified and then came back to life.</a:t>
            </a:r>
          </a:p>
          <a:p>
            <a:r>
              <a:rPr lang="en-GB" dirty="0" smtClean="0"/>
              <a:t>On  </a:t>
            </a:r>
            <a:r>
              <a:rPr lang="en-GB" dirty="0" smtClean="0">
                <a:solidFill>
                  <a:srgbClr val="FF9933"/>
                </a:solidFill>
              </a:rPr>
              <a:t>Good Friday </a:t>
            </a:r>
            <a:r>
              <a:rPr lang="en-GB" dirty="0" smtClean="0"/>
              <a:t>Christians </a:t>
            </a:r>
            <a:r>
              <a:rPr lang="en-GB" smtClean="0"/>
              <a:t>remember that </a:t>
            </a:r>
            <a:r>
              <a:rPr lang="en-GB" dirty="0" smtClean="0"/>
              <a:t>Jesus was Crucified on a cross</a:t>
            </a:r>
          </a:p>
          <a:p>
            <a:r>
              <a:rPr lang="en-GB" dirty="0" smtClean="0">
                <a:solidFill>
                  <a:srgbClr val="FF9933"/>
                </a:solidFill>
              </a:rPr>
              <a:t>Easter Sunday- </a:t>
            </a:r>
            <a:r>
              <a:rPr lang="en-GB" dirty="0" smtClean="0"/>
              <a:t>this is a happy day as Christians remember that Jesus came back to life.</a:t>
            </a:r>
          </a:p>
        </p:txBody>
      </p:sp>
    </p:spTree>
    <p:extLst>
      <p:ext uri="{BB962C8B-B14F-4D97-AF65-F5344CB8AC3E}">
        <p14:creationId xmlns:p14="http://schemas.microsoft.com/office/powerpoint/2010/main" val="4277284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7200" dirty="0" smtClean="0">
                <a:solidFill>
                  <a:srgbClr val="FFFF00"/>
                </a:solidFill>
                <a:latin typeface="MV Boli" panose="02000500030200090000" pitchFamily="2" charset="0"/>
                <a:cs typeface="MV Boli" panose="02000500030200090000" pitchFamily="2" charset="0"/>
              </a:rPr>
              <a:t>Christian Festivals</a:t>
            </a:r>
            <a:endParaRPr lang="en-GB" sz="7200" dirty="0">
              <a:solidFill>
                <a:srgbClr val="FFFF00"/>
              </a:solidFill>
              <a:latin typeface="MV Boli" panose="02000500030200090000" pitchFamily="2" charset="0"/>
              <a:cs typeface="MV Boli" panose="02000500030200090000" pitchFamily="2" charset="0"/>
            </a:endParaRPr>
          </a:p>
        </p:txBody>
      </p:sp>
      <p:sp>
        <p:nvSpPr>
          <p:cNvPr id="5" name="Content Placeholder 4"/>
          <p:cNvSpPr>
            <a:spLocks noGrp="1"/>
          </p:cNvSpPr>
          <p:nvPr>
            <p:ph idx="1"/>
          </p:nvPr>
        </p:nvSpPr>
        <p:spPr/>
        <p:txBody>
          <a:bodyPr>
            <a:normAutofit fontScale="92500" lnSpcReduction="20000"/>
          </a:bodyPr>
          <a:lstStyle/>
          <a:p>
            <a:r>
              <a:rPr lang="en-GB" dirty="0" smtClean="0">
                <a:solidFill>
                  <a:srgbClr val="FF9933"/>
                </a:solidFill>
              </a:rPr>
              <a:t>Christmas</a:t>
            </a:r>
            <a:r>
              <a:rPr lang="en-GB" dirty="0" smtClean="0"/>
              <a:t> is when Christians celebrate the birth of Jesus.</a:t>
            </a:r>
          </a:p>
          <a:p>
            <a:r>
              <a:rPr lang="en-GB" dirty="0" smtClean="0"/>
              <a:t>Many children dress up and act out the story of Jesus's birth with a play. It is called a nativity.</a:t>
            </a:r>
          </a:p>
          <a:p>
            <a:r>
              <a:rPr lang="en-GB" dirty="0" smtClean="0">
                <a:solidFill>
                  <a:srgbClr val="FF9933"/>
                </a:solidFill>
              </a:rPr>
              <a:t>Harvest Festival- </a:t>
            </a:r>
            <a:r>
              <a:rPr lang="en-GB" dirty="0" smtClean="0"/>
              <a:t>is a service that Christians give thanks to God for all the good things that God have given them. During the service food is collected and then sent to people who are in need.</a:t>
            </a:r>
          </a:p>
          <a:p>
            <a:endParaRPr lang="en-GB" dirty="0" smtClean="0">
              <a:solidFill>
                <a:schemeClr val="tx2"/>
              </a:solidFill>
            </a:endParaRPr>
          </a:p>
          <a:p>
            <a:pPr marL="0" indent="0">
              <a:buNone/>
            </a:pPr>
            <a:r>
              <a:rPr lang="en-GB" dirty="0" smtClean="0">
                <a:solidFill>
                  <a:schemeClr val="tx2"/>
                </a:solidFill>
              </a:rPr>
              <a:t> </a:t>
            </a:r>
          </a:p>
        </p:txBody>
      </p:sp>
    </p:spTree>
    <p:extLst>
      <p:ext uri="{BB962C8B-B14F-4D97-AF65-F5344CB8AC3E}">
        <p14:creationId xmlns:p14="http://schemas.microsoft.com/office/powerpoint/2010/main" val="3898369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dirty="0" smtClean="0">
                <a:solidFill>
                  <a:srgbClr val="FFFF00"/>
                </a:solidFill>
                <a:latin typeface="MV Boli" panose="02000500030200090000" pitchFamily="2" charset="0"/>
                <a:cs typeface="MV Boli" panose="02000500030200090000" pitchFamily="2" charset="0"/>
              </a:rPr>
              <a:t>Holy places</a:t>
            </a:r>
            <a:endParaRPr lang="en-GB" sz="8000" dirty="0">
              <a:solidFill>
                <a:srgbClr val="FFFF00"/>
              </a:solidFill>
              <a:latin typeface="MV Boli" panose="02000500030200090000" pitchFamily="2" charset="0"/>
              <a:cs typeface="MV Boli" panose="02000500030200090000" pitchFamily="2"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5" y="1628800"/>
            <a:ext cx="3630169" cy="2304256"/>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016" y="2564904"/>
            <a:ext cx="3725324" cy="236465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600" y="4221089"/>
            <a:ext cx="3410719" cy="2456680"/>
          </a:xfrm>
          <a:prstGeom prst="rect">
            <a:avLst/>
          </a:prstGeom>
        </p:spPr>
      </p:pic>
    </p:spTree>
    <p:extLst>
      <p:ext uri="{BB962C8B-B14F-4D97-AF65-F5344CB8AC3E}">
        <p14:creationId xmlns:p14="http://schemas.microsoft.com/office/powerpoint/2010/main" val="1958121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dirty="0">
                <a:solidFill>
                  <a:srgbClr val="FFFF00"/>
                </a:solidFill>
                <a:latin typeface="MV Boli" panose="02000500030200090000" pitchFamily="2" charset="0"/>
                <a:cs typeface="MV Boli" panose="02000500030200090000" pitchFamily="2" charset="0"/>
              </a:rPr>
              <a:t>Holy places</a:t>
            </a:r>
            <a:endParaRPr lang="en-GB" sz="8000" dirty="0">
              <a:solidFill>
                <a:schemeClr val="tx2"/>
              </a:solidFill>
              <a:latin typeface="Lucida Handwriting" panose="03010101010101010101" pitchFamily="66" charset="0"/>
            </a:endParaRPr>
          </a:p>
        </p:txBody>
      </p:sp>
      <p:sp>
        <p:nvSpPr>
          <p:cNvPr id="3" name="Content Placeholder 2"/>
          <p:cNvSpPr>
            <a:spLocks noGrp="1"/>
          </p:cNvSpPr>
          <p:nvPr>
            <p:ph idx="1"/>
          </p:nvPr>
        </p:nvSpPr>
        <p:spPr/>
        <p:txBody>
          <a:bodyPr/>
          <a:lstStyle/>
          <a:p>
            <a:r>
              <a:rPr lang="en-GB" dirty="0" smtClean="0"/>
              <a:t>There are many holy places to Christians.</a:t>
            </a:r>
          </a:p>
          <a:p>
            <a:r>
              <a:rPr lang="en-GB" dirty="0" smtClean="0">
                <a:solidFill>
                  <a:srgbClr val="FF9933"/>
                </a:solidFill>
              </a:rPr>
              <a:t>Bethlehem</a:t>
            </a:r>
            <a:r>
              <a:rPr lang="en-GB" dirty="0" smtClean="0"/>
              <a:t> this is where Jesus was born.</a:t>
            </a:r>
          </a:p>
          <a:p>
            <a:r>
              <a:rPr lang="en-GB" dirty="0" smtClean="0">
                <a:solidFill>
                  <a:srgbClr val="FF9933"/>
                </a:solidFill>
              </a:rPr>
              <a:t>Nazareth</a:t>
            </a:r>
            <a:r>
              <a:rPr lang="en-GB" dirty="0" smtClean="0"/>
              <a:t> this is where Jesus grew up</a:t>
            </a:r>
          </a:p>
          <a:p>
            <a:r>
              <a:rPr lang="en-GB" dirty="0" smtClean="0">
                <a:solidFill>
                  <a:srgbClr val="FF9933"/>
                </a:solidFill>
              </a:rPr>
              <a:t>Jerusalem</a:t>
            </a:r>
            <a:r>
              <a:rPr lang="en-GB" dirty="0" smtClean="0"/>
              <a:t> this is where Jesus was Buried .</a:t>
            </a:r>
          </a:p>
          <a:p>
            <a:r>
              <a:rPr lang="en-GB" dirty="0" smtClean="0"/>
              <a:t>Christians make pilgrimages to all of these places.</a:t>
            </a:r>
          </a:p>
          <a:p>
            <a:endParaRPr lang="en-GB" dirty="0" smtClean="0">
              <a:solidFill>
                <a:schemeClr val="tx2"/>
              </a:solidFill>
            </a:endParaRPr>
          </a:p>
          <a:p>
            <a:endParaRPr lang="en-GB" dirty="0" smtClean="0">
              <a:solidFill>
                <a:schemeClr val="tx2"/>
              </a:solidFill>
            </a:endParaRPr>
          </a:p>
        </p:txBody>
      </p:sp>
    </p:spTree>
    <p:extLst>
      <p:ext uri="{BB962C8B-B14F-4D97-AF65-F5344CB8AC3E}">
        <p14:creationId xmlns:p14="http://schemas.microsoft.com/office/powerpoint/2010/main" val="3904498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9600" dirty="0" smtClean="0">
                <a:solidFill>
                  <a:srgbClr val="FFFF00"/>
                </a:solidFill>
                <a:latin typeface="MV Boli" panose="02000500030200090000" pitchFamily="2" charset="0"/>
                <a:cs typeface="MV Boli" panose="02000500030200090000" pitchFamily="2" charset="0"/>
              </a:rPr>
              <a:t>The Cross</a:t>
            </a:r>
            <a:endParaRPr lang="en-GB" sz="9600" dirty="0">
              <a:solidFill>
                <a:srgbClr val="FFFF00"/>
              </a:solidFill>
              <a:latin typeface="MV Boli" panose="02000500030200090000" pitchFamily="2" charset="0"/>
              <a:cs typeface="MV Boli" panose="02000500030200090000" pitchFamily="2" charset="0"/>
            </a:endParaRPr>
          </a:p>
        </p:txBody>
      </p:sp>
      <p:sp>
        <p:nvSpPr>
          <p:cNvPr id="4" name="TextBox 3"/>
          <p:cNvSpPr txBox="1"/>
          <p:nvPr/>
        </p:nvSpPr>
        <p:spPr>
          <a:xfrm>
            <a:off x="899592" y="2084164"/>
            <a:ext cx="7128792" cy="1569660"/>
          </a:xfrm>
          <a:prstGeom prst="rect">
            <a:avLst/>
          </a:prstGeom>
          <a:noFill/>
        </p:spPr>
        <p:txBody>
          <a:bodyPr wrap="square" rtlCol="0">
            <a:spAutoFit/>
          </a:bodyPr>
          <a:lstStyle/>
          <a:p>
            <a:pPr marL="285750" indent="-285750" algn="ctr">
              <a:buFont typeface="Arial" panose="020B0604020202020204" pitchFamily="34" charset="0"/>
              <a:buChar char="•"/>
            </a:pPr>
            <a:r>
              <a:rPr lang="en-GB" sz="4800" dirty="0" smtClean="0"/>
              <a:t>The cross is the symbol for Christianity.</a:t>
            </a:r>
            <a:endParaRPr lang="en-GB" sz="4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3735382"/>
            <a:ext cx="3816424" cy="2858634"/>
          </a:xfrm>
          <a:prstGeom prst="rect">
            <a:avLst/>
          </a:prstGeom>
        </p:spPr>
      </p:pic>
    </p:spTree>
    <p:extLst>
      <p:ext uri="{BB962C8B-B14F-4D97-AF65-F5344CB8AC3E}">
        <p14:creationId xmlns:p14="http://schemas.microsoft.com/office/powerpoint/2010/main" val="3319316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9600" dirty="0" smtClean="0">
                <a:solidFill>
                  <a:srgbClr val="FFFF00"/>
                </a:solidFill>
                <a:latin typeface="MV Boli" panose="02000500030200090000" pitchFamily="2" charset="0"/>
                <a:cs typeface="MV Boli" panose="02000500030200090000" pitchFamily="2" charset="0"/>
              </a:rPr>
              <a:t>The Bible</a:t>
            </a:r>
            <a:endParaRPr lang="en-GB" sz="9600" dirty="0">
              <a:solidFill>
                <a:srgbClr val="FFFF00"/>
              </a:solidFill>
              <a:latin typeface="MV Boli" panose="02000500030200090000" pitchFamily="2" charset="0"/>
              <a:cs typeface="MV Boli" panose="02000500030200090000" pitchFamily="2"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826509">
            <a:off x="1075708" y="2344840"/>
            <a:ext cx="3488999" cy="1960374"/>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4221088"/>
            <a:ext cx="5040560" cy="2246489"/>
          </a:xfrm>
          <a:prstGeom prst="rect">
            <a:avLst/>
          </a:prstGeom>
        </p:spPr>
      </p:pic>
    </p:spTree>
    <p:extLst>
      <p:ext uri="{BB962C8B-B14F-4D97-AF65-F5344CB8AC3E}">
        <p14:creationId xmlns:p14="http://schemas.microsoft.com/office/powerpoint/2010/main" val="739291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lnSpcReduction="10000"/>
          </a:bodyPr>
          <a:lstStyle/>
          <a:p>
            <a:r>
              <a:rPr lang="en-GB" dirty="0" smtClean="0"/>
              <a:t>The </a:t>
            </a:r>
            <a:r>
              <a:rPr lang="en-GB" dirty="0" smtClean="0">
                <a:solidFill>
                  <a:srgbClr val="FF9933"/>
                </a:solidFill>
              </a:rPr>
              <a:t>bible</a:t>
            </a:r>
            <a:r>
              <a:rPr lang="en-GB" dirty="0" smtClean="0"/>
              <a:t> is a holy book for Christians.</a:t>
            </a:r>
          </a:p>
          <a:p>
            <a:r>
              <a:rPr lang="en-GB" dirty="0" smtClean="0"/>
              <a:t>It teaches them about God and tells them about Jesus’s life</a:t>
            </a:r>
          </a:p>
          <a:p>
            <a:r>
              <a:rPr lang="en-GB" dirty="0" smtClean="0"/>
              <a:t>It has two parts</a:t>
            </a:r>
          </a:p>
          <a:p>
            <a:r>
              <a:rPr lang="en-GB" dirty="0" smtClean="0"/>
              <a:t>The first is the </a:t>
            </a:r>
            <a:r>
              <a:rPr lang="en-GB" dirty="0">
                <a:solidFill>
                  <a:srgbClr val="FF9933"/>
                </a:solidFill>
              </a:rPr>
              <a:t>O</a:t>
            </a:r>
            <a:r>
              <a:rPr lang="en-GB" dirty="0" smtClean="0">
                <a:solidFill>
                  <a:srgbClr val="FF9933"/>
                </a:solidFill>
              </a:rPr>
              <a:t>ld </a:t>
            </a:r>
            <a:r>
              <a:rPr lang="en-GB" dirty="0">
                <a:solidFill>
                  <a:srgbClr val="FF9933"/>
                </a:solidFill>
              </a:rPr>
              <a:t>T</a:t>
            </a:r>
            <a:r>
              <a:rPr lang="en-GB" dirty="0" smtClean="0">
                <a:solidFill>
                  <a:srgbClr val="FF9933"/>
                </a:solidFill>
              </a:rPr>
              <a:t>estament  </a:t>
            </a:r>
            <a:r>
              <a:rPr lang="en-GB" dirty="0" smtClean="0"/>
              <a:t>which was written before Jesus was born.</a:t>
            </a:r>
          </a:p>
          <a:p>
            <a:r>
              <a:rPr lang="en-GB" dirty="0" smtClean="0"/>
              <a:t>The second is called the </a:t>
            </a:r>
            <a:r>
              <a:rPr lang="en-GB" dirty="0">
                <a:solidFill>
                  <a:srgbClr val="FF9933"/>
                </a:solidFill>
              </a:rPr>
              <a:t>N</a:t>
            </a:r>
            <a:r>
              <a:rPr lang="en-GB" dirty="0" smtClean="0">
                <a:solidFill>
                  <a:srgbClr val="FF9933"/>
                </a:solidFill>
              </a:rPr>
              <a:t>ew </a:t>
            </a:r>
            <a:r>
              <a:rPr lang="en-GB" dirty="0">
                <a:solidFill>
                  <a:srgbClr val="FF9933"/>
                </a:solidFill>
              </a:rPr>
              <a:t>T</a:t>
            </a:r>
            <a:r>
              <a:rPr lang="en-GB" dirty="0" smtClean="0">
                <a:solidFill>
                  <a:srgbClr val="FF9933"/>
                </a:solidFill>
              </a:rPr>
              <a:t>estament </a:t>
            </a:r>
            <a:r>
              <a:rPr lang="en-GB" dirty="0" smtClean="0"/>
              <a:t>– this is all about Jesus's life and his teachings.</a:t>
            </a:r>
          </a:p>
          <a:p>
            <a:r>
              <a:rPr lang="en-GB" dirty="0" smtClean="0"/>
              <a:t>The bible contains lots of stories called </a:t>
            </a:r>
            <a:r>
              <a:rPr lang="en-GB" dirty="0" smtClean="0">
                <a:solidFill>
                  <a:srgbClr val="FF9933"/>
                </a:solidFill>
              </a:rPr>
              <a:t>parables </a:t>
            </a:r>
          </a:p>
          <a:p>
            <a:pPr marL="0" indent="0">
              <a:buNone/>
            </a:pPr>
            <a:r>
              <a:rPr lang="en-GB" dirty="0" smtClean="0">
                <a:solidFill>
                  <a:schemeClr val="tx2"/>
                </a:solidFill>
              </a:rPr>
              <a:t> </a:t>
            </a:r>
          </a:p>
          <a:p>
            <a:endParaRPr lang="en-GB" dirty="0" smtClean="0">
              <a:solidFill>
                <a:schemeClr val="tx2"/>
              </a:solidFill>
            </a:endParaRPr>
          </a:p>
          <a:p>
            <a:endParaRPr lang="en-GB" dirty="0" smtClean="0">
              <a:solidFill>
                <a:schemeClr val="tx2"/>
              </a:solidFill>
            </a:endParaRPr>
          </a:p>
          <a:p>
            <a:endParaRPr lang="en-GB" dirty="0" smtClean="0">
              <a:solidFill>
                <a:schemeClr val="tx2"/>
              </a:solidFill>
            </a:endParaRPr>
          </a:p>
          <a:p>
            <a:endParaRPr lang="en-GB" dirty="0"/>
          </a:p>
        </p:txBody>
      </p:sp>
    </p:spTree>
    <p:extLst>
      <p:ext uri="{BB962C8B-B14F-4D97-AF65-F5344CB8AC3E}">
        <p14:creationId xmlns:p14="http://schemas.microsoft.com/office/powerpoint/2010/main" val="10433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9600" dirty="0" smtClean="0">
                <a:solidFill>
                  <a:srgbClr val="FFFF00"/>
                </a:solidFill>
                <a:latin typeface="MV Boli" panose="02000500030200090000" pitchFamily="2" charset="0"/>
                <a:cs typeface="MV Boli" panose="02000500030200090000" pitchFamily="2" charset="0"/>
              </a:rPr>
              <a:t>The Church</a:t>
            </a:r>
            <a:endParaRPr lang="en-GB" sz="9600" dirty="0">
              <a:solidFill>
                <a:srgbClr val="FFFF00"/>
              </a:solidFill>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lstStyle/>
          <a:p>
            <a:pPr marL="0" indent="0">
              <a:buNone/>
            </a:pPr>
            <a:endParaRPr lang="en-GB" dirty="0"/>
          </a:p>
        </p:txBody>
      </p:sp>
      <p:pic>
        <p:nvPicPr>
          <p:cNvPr id="1026" name="Picture 2" descr="C:\Program Files (x86)\Microsoft Office\MEDIA\CAGCAT10\j0149407.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1772816"/>
            <a:ext cx="3254707" cy="3874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954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dirty="0" smtClean="0">
                <a:solidFill>
                  <a:srgbClr val="FFFF00"/>
                </a:solidFill>
                <a:latin typeface="MV Boli" panose="02000500030200090000" pitchFamily="2" charset="0"/>
                <a:cs typeface="MV Boli" panose="02000500030200090000" pitchFamily="2" charset="0"/>
              </a:rPr>
              <a:t>Inside a church</a:t>
            </a:r>
            <a:endParaRPr lang="en-GB" sz="8000" dirty="0">
              <a:solidFill>
                <a:schemeClr val="tx2"/>
              </a:solidFill>
              <a:latin typeface="Lucida Handwriting" panose="03010101010101010101" pitchFamily="66" charset="0"/>
            </a:endParaRPr>
          </a:p>
        </p:txBody>
      </p:sp>
      <p:sp>
        <p:nvSpPr>
          <p:cNvPr id="3" name="Content Placeholder 2"/>
          <p:cNvSpPr>
            <a:spLocks noGrp="1"/>
          </p:cNvSpPr>
          <p:nvPr>
            <p:ph idx="1"/>
          </p:nvPr>
        </p:nvSpPr>
        <p:spPr/>
        <p:txBody>
          <a:bodyPr>
            <a:normAutofit fontScale="92500" lnSpcReduction="20000"/>
          </a:bodyPr>
          <a:lstStyle/>
          <a:p>
            <a:r>
              <a:rPr lang="en-GB" dirty="0" smtClean="0">
                <a:solidFill>
                  <a:srgbClr val="FF9933"/>
                </a:solidFill>
              </a:rPr>
              <a:t>Altar</a:t>
            </a:r>
            <a:r>
              <a:rPr lang="en-GB" dirty="0" smtClean="0"/>
              <a:t>- the table used for Eucharist.</a:t>
            </a:r>
          </a:p>
          <a:p>
            <a:r>
              <a:rPr lang="en-GB" dirty="0" smtClean="0">
                <a:solidFill>
                  <a:srgbClr val="FF9933"/>
                </a:solidFill>
              </a:rPr>
              <a:t>Font</a:t>
            </a:r>
            <a:r>
              <a:rPr lang="en-GB" dirty="0" smtClean="0"/>
              <a:t> – is a large bowl that holds holy water (blessed)</a:t>
            </a:r>
          </a:p>
          <a:p>
            <a:r>
              <a:rPr lang="en-GB" dirty="0" smtClean="0">
                <a:solidFill>
                  <a:srgbClr val="FF9933"/>
                </a:solidFill>
              </a:rPr>
              <a:t>Pulpit</a:t>
            </a:r>
            <a:r>
              <a:rPr lang="en-GB" dirty="0" smtClean="0"/>
              <a:t> – raised platform where the vicar will give his/her sermon.</a:t>
            </a:r>
          </a:p>
          <a:p>
            <a:r>
              <a:rPr lang="en-GB" dirty="0" smtClean="0">
                <a:solidFill>
                  <a:srgbClr val="FF9933"/>
                </a:solidFill>
              </a:rPr>
              <a:t>Lectern</a:t>
            </a:r>
            <a:r>
              <a:rPr lang="en-GB" dirty="0" smtClean="0"/>
              <a:t> - is where the Bible is kept.  </a:t>
            </a:r>
            <a:r>
              <a:rPr lang="en-GB" dirty="0"/>
              <a:t>T</a:t>
            </a:r>
            <a:r>
              <a:rPr lang="en-GB" dirty="0" smtClean="0"/>
              <a:t>hey are often in the shape of an eagle( this is to show that the Word of God is carried around the world).</a:t>
            </a:r>
          </a:p>
          <a:p>
            <a:r>
              <a:rPr lang="en-GB" dirty="0" smtClean="0">
                <a:solidFill>
                  <a:srgbClr val="FF9933"/>
                </a:solidFill>
              </a:rPr>
              <a:t>Pews</a:t>
            </a:r>
            <a:r>
              <a:rPr lang="en-GB" dirty="0" smtClean="0"/>
              <a:t>- where the congregation sit.</a:t>
            </a:r>
            <a:endParaRPr lang="en-GB" dirty="0"/>
          </a:p>
        </p:txBody>
      </p:sp>
    </p:spTree>
    <p:extLst>
      <p:ext uri="{BB962C8B-B14F-4D97-AF65-F5344CB8AC3E}">
        <p14:creationId xmlns:p14="http://schemas.microsoft.com/office/powerpoint/2010/main" val="2365703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solidFill>
                  <a:srgbClr val="FFFF00"/>
                </a:solidFill>
                <a:latin typeface="MV Boli" panose="02000500030200090000" pitchFamily="2" charset="0"/>
                <a:cs typeface="MV Boli" panose="02000500030200090000" pitchFamily="2" charset="0"/>
              </a:rPr>
              <a:t>The Church</a:t>
            </a:r>
            <a:endParaRPr lang="en-GB" sz="6600" dirty="0">
              <a:solidFill>
                <a:srgbClr val="FFFF00"/>
              </a:solidFill>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noAutofit/>
          </a:bodyPr>
          <a:lstStyle/>
          <a:p>
            <a:r>
              <a:rPr lang="en-GB" dirty="0" smtClean="0"/>
              <a:t>This is the place where Christians go to worship God.</a:t>
            </a:r>
          </a:p>
          <a:p>
            <a:r>
              <a:rPr lang="en-GB" dirty="0" smtClean="0"/>
              <a:t>Most churches have a cross on top or outside </a:t>
            </a:r>
          </a:p>
          <a:p>
            <a:r>
              <a:rPr lang="en-GB" dirty="0" smtClean="0"/>
              <a:t>The holy person for Christians is called a </a:t>
            </a:r>
            <a:r>
              <a:rPr lang="en-GB" dirty="0" smtClean="0">
                <a:solidFill>
                  <a:srgbClr val="FF9933"/>
                </a:solidFill>
              </a:rPr>
              <a:t>vicar</a:t>
            </a:r>
            <a:r>
              <a:rPr lang="en-GB" dirty="0" smtClean="0"/>
              <a:t>.</a:t>
            </a:r>
          </a:p>
          <a:p>
            <a:r>
              <a:rPr lang="en-GB" dirty="0" smtClean="0"/>
              <a:t>The vicar leads the service in church which includes </a:t>
            </a:r>
            <a:r>
              <a:rPr lang="en-GB" dirty="0" smtClean="0">
                <a:solidFill>
                  <a:srgbClr val="FF9933"/>
                </a:solidFill>
              </a:rPr>
              <a:t>prayers</a:t>
            </a:r>
            <a:r>
              <a:rPr lang="en-GB" dirty="0" smtClean="0"/>
              <a:t>, </a:t>
            </a:r>
            <a:r>
              <a:rPr lang="en-GB" dirty="0" smtClean="0">
                <a:solidFill>
                  <a:srgbClr val="FF9933"/>
                </a:solidFill>
              </a:rPr>
              <a:t>hymns </a:t>
            </a:r>
            <a:r>
              <a:rPr lang="en-GB" dirty="0" smtClean="0"/>
              <a:t>and a </a:t>
            </a:r>
            <a:r>
              <a:rPr lang="en-GB" dirty="0" smtClean="0">
                <a:solidFill>
                  <a:srgbClr val="FF9933"/>
                </a:solidFill>
              </a:rPr>
              <a:t>sermon</a:t>
            </a:r>
            <a:r>
              <a:rPr lang="en-GB" dirty="0"/>
              <a:t> </a:t>
            </a:r>
            <a:r>
              <a:rPr lang="en-GB" dirty="0" smtClean="0"/>
              <a:t>( tells us what Jesus's teachings mean).</a:t>
            </a:r>
          </a:p>
          <a:p>
            <a:r>
              <a:rPr lang="en-GB" dirty="0" smtClean="0"/>
              <a:t>The vicar will give the </a:t>
            </a:r>
            <a:r>
              <a:rPr lang="en-GB" dirty="0" smtClean="0">
                <a:solidFill>
                  <a:srgbClr val="FF9933"/>
                </a:solidFill>
              </a:rPr>
              <a:t>sermon</a:t>
            </a:r>
            <a:r>
              <a:rPr lang="en-GB" dirty="0" smtClean="0"/>
              <a:t> from a </a:t>
            </a:r>
            <a:r>
              <a:rPr lang="en-GB" dirty="0" smtClean="0">
                <a:solidFill>
                  <a:srgbClr val="FF9933"/>
                </a:solidFill>
              </a:rPr>
              <a:t>pulpit</a:t>
            </a:r>
            <a:r>
              <a:rPr lang="en-GB" dirty="0" smtClean="0"/>
              <a:t>.</a:t>
            </a:r>
          </a:p>
          <a:p>
            <a:endParaRPr lang="en-GB" sz="2000" dirty="0" smtClean="0"/>
          </a:p>
          <a:p>
            <a:endParaRPr lang="en-GB" sz="2000" dirty="0" smtClean="0"/>
          </a:p>
          <a:p>
            <a:endParaRPr lang="en-GB" sz="2000" dirty="0" smtClean="0"/>
          </a:p>
          <a:p>
            <a:pPr marL="0" indent="0">
              <a:buNone/>
            </a:pPr>
            <a:endParaRPr lang="en-GB" sz="2000" dirty="0" smtClean="0">
              <a:solidFill>
                <a:schemeClr val="tx2"/>
              </a:solidFill>
            </a:endParaRPr>
          </a:p>
          <a:p>
            <a:pPr marL="0" indent="0">
              <a:buNone/>
            </a:pPr>
            <a:r>
              <a:rPr lang="en-GB" sz="2000" dirty="0">
                <a:solidFill>
                  <a:schemeClr val="tx2"/>
                </a:solidFill>
              </a:rPr>
              <a:t> </a:t>
            </a:r>
          </a:p>
        </p:txBody>
      </p:sp>
    </p:spTree>
    <p:extLst>
      <p:ext uri="{BB962C8B-B14F-4D97-AF65-F5344CB8AC3E}">
        <p14:creationId xmlns:p14="http://schemas.microsoft.com/office/powerpoint/2010/main" val="2885603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dirty="0" smtClean="0">
                <a:solidFill>
                  <a:srgbClr val="FFFF00"/>
                </a:solidFill>
                <a:latin typeface="MV Boli" panose="02000500030200090000" pitchFamily="2" charset="0"/>
                <a:cs typeface="MV Boli" panose="02000500030200090000" pitchFamily="2" charset="0"/>
              </a:rPr>
              <a:t>The Church</a:t>
            </a:r>
            <a:endParaRPr lang="en-GB" sz="8000" dirty="0">
              <a:solidFill>
                <a:srgbClr val="FFFF00"/>
              </a:solidFill>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normAutofit lnSpcReduction="10000"/>
          </a:bodyPr>
          <a:lstStyle/>
          <a:p>
            <a:r>
              <a:rPr lang="en-GB" dirty="0"/>
              <a:t>The most important part of a church is the </a:t>
            </a:r>
            <a:r>
              <a:rPr lang="en-GB" dirty="0">
                <a:solidFill>
                  <a:srgbClr val="FF9933"/>
                </a:solidFill>
              </a:rPr>
              <a:t>altar </a:t>
            </a:r>
            <a:r>
              <a:rPr lang="en-GB" dirty="0"/>
              <a:t>( special raised table with candles, crosses and flowers on).</a:t>
            </a:r>
          </a:p>
          <a:p>
            <a:r>
              <a:rPr lang="en-GB" dirty="0"/>
              <a:t>Children can go  to </a:t>
            </a:r>
            <a:r>
              <a:rPr lang="en-GB" dirty="0">
                <a:solidFill>
                  <a:srgbClr val="FF9933"/>
                </a:solidFill>
              </a:rPr>
              <a:t>Sunday School </a:t>
            </a:r>
            <a:r>
              <a:rPr lang="en-GB" dirty="0"/>
              <a:t>to learn about the stories of Jesus.</a:t>
            </a:r>
          </a:p>
          <a:p>
            <a:r>
              <a:rPr lang="en-GB" dirty="0"/>
              <a:t>In church there are special services like </a:t>
            </a:r>
            <a:r>
              <a:rPr lang="en-GB" dirty="0" smtClean="0">
                <a:solidFill>
                  <a:srgbClr val="FF9933"/>
                </a:solidFill>
              </a:rPr>
              <a:t>Holy Communion</a:t>
            </a:r>
            <a:r>
              <a:rPr lang="en-GB" dirty="0"/>
              <a:t>. This is where Christians share a small piece of bread and some wine to </a:t>
            </a:r>
            <a:r>
              <a:rPr lang="en-GB" dirty="0" smtClean="0"/>
              <a:t>remember that </a:t>
            </a:r>
            <a:r>
              <a:rPr lang="en-GB" dirty="0"/>
              <a:t>Jesus died on the cross. </a:t>
            </a:r>
          </a:p>
          <a:p>
            <a:endParaRPr lang="en-GB" dirty="0"/>
          </a:p>
        </p:txBody>
      </p:sp>
    </p:spTree>
    <p:extLst>
      <p:ext uri="{BB962C8B-B14F-4D97-AF65-F5344CB8AC3E}">
        <p14:creationId xmlns:p14="http://schemas.microsoft.com/office/powerpoint/2010/main" val="1194722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800" dirty="0" smtClean="0">
                <a:solidFill>
                  <a:srgbClr val="FFFF00"/>
                </a:solidFill>
                <a:latin typeface="MV Boli" panose="02000500030200090000" pitchFamily="2" charset="0"/>
                <a:cs typeface="MV Boli" panose="02000500030200090000" pitchFamily="2" charset="0"/>
              </a:rPr>
              <a:t>Special services </a:t>
            </a:r>
            <a:endParaRPr lang="en-GB" sz="8800" dirty="0">
              <a:solidFill>
                <a:srgbClr val="FFFF00"/>
              </a:solidFill>
              <a:latin typeface="MV Boli" panose="02000500030200090000" pitchFamily="2" charset="0"/>
              <a:cs typeface="MV Boli" panose="02000500030200090000" pitchFamily="2"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628800"/>
            <a:ext cx="2603414" cy="280831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7824" y="2780928"/>
            <a:ext cx="2952328" cy="262980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0072" y="4581128"/>
            <a:ext cx="2952328" cy="2155312"/>
          </a:xfrm>
          <a:prstGeom prst="rect">
            <a:avLst/>
          </a:prstGeom>
        </p:spPr>
      </p:pic>
    </p:spTree>
    <p:extLst>
      <p:ext uri="{BB962C8B-B14F-4D97-AF65-F5344CB8AC3E}">
        <p14:creationId xmlns:p14="http://schemas.microsoft.com/office/powerpoint/2010/main" val="3456586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525</Words>
  <Application>Microsoft Office PowerPoint</Application>
  <PresentationFormat>On-screen Show (4:3)</PresentationFormat>
  <Paragraphs>59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Christianity</vt:lpstr>
      <vt:lpstr>The Cross</vt:lpstr>
      <vt:lpstr>The Bible</vt:lpstr>
      <vt:lpstr>PowerPoint Presentation</vt:lpstr>
      <vt:lpstr>The Church</vt:lpstr>
      <vt:lpstr>Inside a church</vt:lpstr>
      <vt:lpstr>The Church</vt:lpstr>
      <vt:lpstr>The Church</vt:lpstr>
      <vt:lpstr>Special services </vt:lpstr>
      <vt:lpstr>Special Services</vt:lpstr>
      <vt:lpstr>Christian Festivals</vt:lpstr>
      <vt:lpstr>Christian Festivals</vt:lpstr>
      <vt:lpstr>Holy places</vt:lpstr>
      <vt:lpstr>Holy places</vt:lpstr>
    </vt:vector>
  </TitlesOfParts>
  <Company>Northumberland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Judaism</dc:title>
  <dc:creator>Mandy Davison</dc:creator>
  <cp:lastModifiedBy>Mr Johnston</cp:lastModifiedBy>
  <cp:revision>27</cp:revision>
  <cp:lastPrinted>2016-05-11T10:08:35Z</cp:lastPrinted>
  <dcterms:created xsi:type="dcterms:W3CDTF">2016-04-22T15:42:10Z</dcterms:created>
  <dcterms:modified xsi:type="dcterms:W3CDTF">2016-05-15T08:47:28Z</dcterms:modified>
</cp:coreProperties>
</file>